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858000" cy="9144000"/>
  <p:embeddedFontLst>
    <p:embeddedFont>
      <p:font typeface="Montserrat" panose="00000500000000000000" pitchFamily="2" charset="-18"/>
      <p:regular r:id="rId65"/>
      <p:bold r:id="rId66"/>
      <p:italic r:id="rId67"/>
      <p:boldItalic r:id="rId68"/>
    </p:embeddedFont>
    <p:embeddedFont>
      <p:font typeface="Montserrat Black" panose="020F0502020204030204" pitchFamily="2" charset="-18"/>
      <p:bold r:id="rId69"/>
      <p:boldItalic r:id="rId70"/>
    </p:embeddedFont>
    <p:embeddedFont>
      <p:font typeface="Montserrat ExtraBold" panose="020F0502020204030204" pitchFamily="2" charset="-18"/>
      <p:bold r:id="rId71"/>
      <p:boldItalic r:id="rId72"/>
    </p:embeddedFont>
    <p:embeddedFont>
      <p:font typeface="Montserrat ExtraLight" panose="020F0502020204030204" pitchFamily="2" charset="-18"/>
      <p:regular r:id="rId73"/>
      <p:bold r:id="rId74"/>
      <p:italic r:id="rId75"/>
      <p:boldItalic r:id="rId76"/>
    </p:embeddedFont>
    <p:embeddedFont>
      <p:font typeface="Montserrat Light" panose="020F0502020204030204" pitchFamily="2" charset="-18"/>
      <p:regular r:id="rId77"/>
      <p:bold r:id="rId78"/>
      <p:italic r:id="rId79"/>
      <p:boldItalic r:id="rId80"/>
    </p:embeddedFont>
    <p:embeddedFont>
      <p:font typeface="Play" panose="020B0604020202020204" charset="0"/>
      <p:regular r:id="rId81"/>
      <p:bold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5" roundtripDataSignature="AMtx7mg/KNr9I96Zvi9BV8BHYj7GDpdO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.fntdata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6" name="Google Shape;4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5" name="Google Shape;50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9" name="Google Shape;51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1" name="Google Shape;5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8" name="Google Shape;5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9" name="Google Shape;5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Trzech na czterech Polaków planuje co najmniej jeden wyjazd. Niemal sześciu na dziesięciu wybiera Polskę.</a:t>
            </a:r>
            <a:endParaRPr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5" name="Google Shape;58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1" name="Google Shape;5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8" name="Google Shape;5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5" name="Google Shape;6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0" name="Google Shape;62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8" name="Google Shape;6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2" name="Google Shape;66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8" name="Google Shape;66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Cel numer jeden to wypoczynek i relaks. Wśród kierunków bezkonkurencyjne morze.</a:t>
            </a:r>
            <a:endParaRPr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5" name="Google Shape;6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2" name="Google Shape;68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6" name="Google Shape;69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3" name="Google Shape;7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7" name="Google Shape;7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4" name="Google Shape;7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9" name="Google Shape;73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5" name="Google Shape;7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2" name="Google Shape;75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Niemal połowa wyjazdów kieruje się na północ kraju — pomorskie, zachodniopomorskie i warmińsko-mazurskie.</a:t>
            </a:r>
            <a:endParaRPr/>
          </a:p>
        </p:txBody>
      </p:sp>
      <p:sp>
        <p:nvSpPr>
          <p:cNvPr id="192" name="Google Shape;19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3" name="Google Shape;77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0" name="Google Shape;78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4" name="Google Shape;79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1" name="Google Shape;801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2" name="Google Shape;802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5" name="Google Shape;81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6" name="Google Shape;81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2" name="Google Shape;82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9" name="Google Shape;82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0" name="Google Shape;830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7" name="Google Shape;83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2" name="Google Shape;85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3" name="Google Shape;853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0" name="Google Shape;86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Najczęściej 4–6 noclegów i wyjazd z rodziną — to dominujący model letniego urlopu.</a:t>
            </a:r>
            <a:endParaRPr/>
          </a:p>
        </p:txBody>
      </p:sp>
      <p:sp>
        <p:nvSpPr>
          <p:cNvPr id="205" name="Google Shape;20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3" name="Google Shape;88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9" name="Google Shape;899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5" name="Google Shape;90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2" name="Google Shape;91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9" name="Google Shape;91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3" name="Google Shape;93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0" name="Google Shape;94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3" name="Google Shape;953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4" name="Google Shape;954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1" name="Google Shape;96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Najczęstszy budżet to 1–2 tys. zł na osobę, ale rozkład jest szeroki — od oszczędnych po ponad 4 tys. zł.</a:t>
            </a:r>
            <a:endParaRPr/>
          </a:p>
        </p:txBody>
      </p:sp>
      <p:sp>
        <p:nvSpPr>
          <p:cNvPr id="248" name="Google Shape;2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6" name="Google Shape;97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2" name="Google Shape;982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3" name="Google Shape;983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3" name="Google Shape;993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4" name="Google Shape;994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Mimo rosnących cen morze pozostaje najczęściej rezerwowanym kierunkiem. Po lewej względne wolumeny rezerwacji, po prawej średnia cena za dobę — obie potwierdzają niesłabnący popyt na Bałtyk.</a:t>
            </a:r>
            <a:endParaRPr/>
          </a:p>
        </p:txBody>
      </p:sp>
      <p:sp>
        <p:nvSpPr>
          <p:cNvPr id="277" name="Google Shape;27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Nad morzem dominują rezerwacje z wyżywieniem HB — goście wybierają komfort i pełen pakiet.</a:t>
            </a:r>
            <a:endParaRPr/>
          </a:p>
        </p:txBody>
      </p:sp>
      <p:sp>
        <p:nvSpPr>
          <p:cNvPr id="352" name="Google Shape;35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Nad morzem dominują rezerwacje z wyżywieniem HB — goście wybierają komfort i pełen pakiet.</a:t>
            </a:r>
            <a:endParaRPr/>
          </a:p>
        </p:txBody>
      </p:sp>
      <p:sp>
        <p:nvSpPr>
          <p:cNvPr id="413" name="Google Shape;41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7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7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 descr="Obraz zawierający niebo, chmura, lato, na wolnym powietrzu&#10;&#10;Opis wygenerowany automatycznie"/>
          <p:cNvPicPr preferRelativeResize="0"/>
          <p:nvPr/>
        </p:nvPicPr>
        <p:blipFill rotWithShape="1">
          <a:blip r:embed="rId3">
            <a:alphaModFix/>
          </a:blip>
          <a:srcRect l="10518" r="37617"/>
          <a:stretch/>
        </p:blipFill>
        <p:spPr>
          <a:xfrm flipH="1">
            <a:off x="6857999" y="1"/>
            <a:ext cx="53340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785" y="1436946"/>
            <a:ext cx="2128423" cy="20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785" y="178263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765249" y="3469216"/>
            <a:ext cx="5412267" cy="108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16227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Raport</a:t>
            </a:r>
            <a:r>
              <a:rPr lang="en-US" sz="2800" b="0" i="0" u="none" strike="noStrike" cap="none">
                <a:solidFill>
                  <a:srgbClr val="16227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28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"Plany Polaków </a:t>
            </a:r>
            <a:br>
              <a:rPr lang="en-US" sz="28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28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na wakacje 2026"</a:t>
            </a:r>
            <a:endParaRPr sz="1800" b="0" i="0" u="none" strike="noStrike" cap="none">
              <a:solidFill>
                <a:srgbClr val="16227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6761" y="684949"/>
            <a:ext cx="2753939" cy="23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7577" y="429261"/>
            <a:ext cx="2031441" cy="55943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765249" y="5020662"/>
            <a:ext cx="5943896" cy="108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16227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Wyniki</a:t>
            </a:r>
            <a:r>
              <a:rPr lang="en-US" sz="2800" b="0" i="0" u="none" strike="noStrike" cap="none">
                <a:solidFill>
                  <a:srgbClr val="16227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28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Rankingu Polskich Plaż 2026 </a:t>
            </a:r>
            <a:r>
              <a:rPr lang="en-US" sz="2800" b="0" i="0" u="none" strike="noStrike" cap="none">
                <a:solidFill>
                  <a:srgbClr val="16227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Magazynu Travelist</a:t>
            </a:r>
            <a:endParaRPr sz="2800" b="0" i="0" u="none" strike="noStrike" cap="none">
              <a:solidFill>
                <a:srgbClr val="16227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-365234" y="4328886"/>
            <a:ext cx="900000" cy="720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-365234" y="5363029"/>
            <a:ext cx="900000" cy="720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0"/>
          <p:cNvGrpSpPr/>
          <p:nvPr/>
        </p:nvGrpSpPr>
        <p:grpSpPr>
          <a:xfrm>
            <a:off x="1179871" y="1932891"/>
            <a:ext cx="2576240" cy="2192797"/>
            <a:chOff x="1179871" y="1236203"/>
            <a:chExt cx="2576240" cy="2192797"/>
          </a:xfrm>
        </p:grpSpPr>
        <p:pic>
          <p:nvPicPr>
            <p:cNvPr id="449" name="Google Shape;449;p10" descr="Obraz zawierający na wolnym powietrzu, krajobraz, drzewo, chmura&#10;&#10;Opis wygenerowany automatycznie"/>
            <p:cNvPicPr preferRelativeResize="0"/>
            <p:nvPr/>
          </p:nvPicPr>
          <p:blipFill rotWithShape="1">
            <a:blip r:embed="rId3">
              <a:alphaModFix/>
            </a:blip>
            <a:srcRect l="13585" r="3"/>
            <a:stretch/>
          </p:blipFill>
          <p:spPr>
            <a:xfrm>
              <a:off x="1179871" y="1236203"/>
              <a:ext cx="2576240" cy="167551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grpSp>
          <p:nvGrpSpPr>
            <p:cNvPr id="450" name="Google Shape;450;p10"/>
            <p:cNvGrpSpPr/>
            <p:nvPr/>
          </p:nvGrpSpPr>
          <p:grpSpPr>
            <a:xfrm>
              <a:off x="1271133" y="2494472"/>
              <a:ext cx="984543" cy="934528"/>
              <a:chOff x="1271133" y="2494472"/>
              <a:chExt cx="984543" cy="934528"/>
            </a:xfrm>
          </p:grpSpPr>
          <p:sp>
            <p:nvSpPr>
              <p:cNvPr id="451" name="Google Shape;451;p10"/>
              <p:cNvSpPr/>
              <p:nvPr/>
            </p:nvSpPr>
            <p:spPr>
              <a:xfrm>
                <a:off x="1296141" y="2494472"/>
                <a:ext cx="934528" cy="934528"/>
              </a:xfrm>
              <a:prstGeom prst="ellipse">
                <a:avLst/>
              </a:prstGeom>
              <a:solidFill>
                <a:srgbClr val="FF5500"/>
              </a:solidFill>
              <a:ln w="31750" cap="flat" cmpd="sng">
                <a:solidFill>
                  <a:schemeClr val="lt1"/>
                </a:solidFill>
                <a:prstDash val="solid"/>
                <a:miter lim="8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0"/>
              <p:cNvSpPr txBox="1"/>
              <p:nvPr/>
            </p:nvSpPr>
            <p:spPr>
              <a:xfrm>
                <a:off x="1271133" y="2784764"/>
                <a:ext cx="984543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+21%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3" name="Google Shape;453;p10"/>
            <p:cNvSpPr txBox="1"/>
            <p:nvPr/>
          </p:nvSpPr>
          <p:spPr>
            <a:xfrm>
              <a:off x="2296910" y="2961735"/>
              <a:ext cx="141796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wszystkie hotele nadmorskie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4" name="Google Shape;454;p10"/>
            <p:cNvCxnSpPr/>
            <p:nvPr/>
          </p:nvCxnSpPr>
          <p:spPr>
            <a:xfrm>
              <a:off x="2309414" y="3029803"/>
              <a:ext cx="0" cy="278977"/>
            </a:xfrm>
            <a:prstGeom prst="straightConnector1">
              <a:avLst/>
            </a:prstGeom>
            <a:noFill/>
            <a:ln w="25400" cap="flat" cmpd="sng">
              <a:solidFill>
                <a:srgbClr val="FF5500"/>
              </a:solidFill>
              <a:prstDash val="solid"/>
              <a:miter lim="80"/>
              <a:headEnd type="none" w="sm" len="sm"/>
              <a:tailEnd type="none" w="sm" len="sm"/>
            </a:ln>
          </p:spPr>
        </p:cxnSp>
      </p:grpSp>
      <p:grpSp>
        <p:nvGrpSpPr>
          <p:cNvPr id="455" name="Google Shape;455;p10"/>
          <p:cNvGrpSpPr/>
          <p:nvPr/>
        </p:nvGrpSpPr>
        <p:grpSpPr>
          <a:xfrm>
            <a:off x="4807880" y="1932891"/>
            <a:ext cx="2692255" cy="2192797"/>
            <a:chOff x="4807880" y="1236203"/>
            <a:chExt cx="2692255" cy="2192797"/>
          </a:xfrm>
        </p:grpSpPr>
        <p:pic>
          <p:nvPicPr>
            <p:cNvPr id="456" name="Google Shape;456;p10"/>
            <p:cNvPicPr preferRelativeResize="0"/>
            <p:nvPr/>
          </p:nvPicPr>
          <p:blipFill rotWithShape="1">
            <a:blip r:embed="rId4">
              <a:alphaModFix/>
            </a:blip>
            <a:srcRect l="8357" r="8357"/>
            <a:stretch/>
          </p:blipFill>
          <p:spPr>
            <a:xfrm>
              <a:off x="4807880" y="1236203"/>
              <a:ext cx="2576240" cy="167551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grpSp>
          <p:nvGrpSpPr>
            <p:cNvPr id="457" name="Google Shape;457;p10"/>
            <p:cNvGrpSpPr/>
            <p:nvPr/>
          </p:nvGrpSpPr>
          <p:grpSpPr>
            <a:xfrm>
              <a:off x="4899142" y="2494472"/>
              <a:ext cx="984543" cy="934528"/>
              <a:chOff x="1271133" y="2494472"/>
              <a:chExt cx="984543" cy="934528"/>
            </a:xfrm>
          </p:grpSpPr>
          <p:sp>
            <p:nvSpPr>
              <p:cNvPr id="458" name="Google Shape;458;p10"/>
              <p:cNvSpPr/>
              <p:nvPr/>
            </p:nvSpPr>
            <p:spPr>
              <a:xfrm>
                <a:off x="1296141" y="2494472"/>
                <a:ext cx="934528" cy="934528"/>
              </a:xfrm>
              <a:prstGeom prst="ellipse">
                <a:avLst/>
              </a:prstGeom>
              <a:solidFill>
                <a:srgbClr val="FF5500"/>
              </a:solidFill>
              <a:ln w="31750" cap="flat" cmpd="sng">
                <a:solidFill>
                  <a:schemeClr val="lt1"/>
                </a:solidFill>
                <a:prstDash val="solid"/>
                <a:miter lim="8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0"/>
              <p:cNvSpPr txBox="1"/>
              <p:nvPr/>
            </p:nvSpPr>
            <p:spPr>
              <a:xfrm>
                <a:off x="1271133" y="2784764"/>
                <a:ext cx="984543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+25%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10"/>
            <p:cNvSpPr txBox="1"/>
            <p:nvPr/>
          </p:nvSpPr>
          <p:spPr>
            <a:xfrm>
              <a:off x="5924918" y="2961735"/>
              <a:ext cx="1575217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hotele z basenem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krytym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1" name="Google Shape;461;p10"/>
            <p:cNvCxnSpPr/>
            <p:nvPr/>
          </p:nvCxnSpPr>
          <p:spPr>
            <a:xfrm>
              <a:off x="5937423" y="3029803"/>
              <a:ext cx="0" cy="278977"/>
            </a:xfrm>
            <a:prstGeom prst="straightConnector1">
              <a:avLst/>
            </a:prstGeom>
            <a:noFill/>
            <a:ln w="25400" cap="flat" cmpd="sng">
              <a:solidFill>
                <a:srgbClr val="FF5500"/>
              </a:solidFill>
              <a:prstDash val="solid"/>
              <a:miter lim="80"/>
              <a:headEnd type="none" w="sm" len="sm"/>
              <a:tailEnd type="none" w="sm" len="sm"/>
            </a:ln>
          </p:spPr>
        </p:cxnSp>
      </p:grpSp>
      <p:grpSp>
        <p:nvGrpSpPr>
          <p:cNvPr id="462" name="Google Shape;462;p10"/>
          <p:cNvGrpSpPr/>
          <p:nvPr/>
        </p:nvGrpSpPr>
        <p:grpSpPr>
          <a:xfrm>
            <a:off x="8435889" y="1932891"/>
            <a:ext cx="2649927" cy="2192797"/>
            <a:chOff x="4807880" y="1236203"/>
            <a:chExt cx="2649927" cy="2192797"/>
          </a:xfrm>
        </p:grpSpPr>
        <p:pic>
          <p:nvPicPr>
            <p:cNvPr id="463" name="Google Shape;463;p10"/>
            <p:cNvPicPr preferRelativeResize="0"/>
            <p:nvPr/>
          </p:nvPicPr>
          <p:blipFill rotWithShape="1">
            <a:blip r:embed="rId5">
              <a:alphaModFix/>
            </a:blip>
            <a:srcRect l="8357" r="8357"/>
            <a:stretch/>
          </p:blipFill>
          <p:spPr>
            <a:xfrm>
              <a:off x="4807880" y="1236203"/>
              <a:ext cx="2576240" cy="167551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grpSp>
          <p:nvGrpSpPr>
            <p:cNvPr id="464" name="Google Shape;464;p10"/>
            <p:cNvGrpSpPr/>
            <p:nvPr/>
          </p:nvGrpSpPr>
          <p:grpSpPr>
            <a:xfrm>
              <a:off x="4899142" y="2494472"/>
              <a:ext cx="984543" cy="934528"/>
              <a:chOff x="1271133" y="2494472"/>
              <a:chExt cx="984543" cy="934528"/>
            </a:xfrm>
          </p:grpSpPr>
          <p:sp>
            <p:nvSpPr>
              <p:cNvPr id="465" name="Google Shape;465;p10"/>
              <p:cNvSpPr/>
              <p:nvPr/>
            </p:nvSpPr>
            <p:spPr>
              <a:xfrm>
                <a:off x="1296141" y="2494472"/>
                <a:ext cx="934528" cy="934528"/>
              </a:xfrm>
              <a:prstGeom prst="ellipse">
                <a:avLst/>
              </a:prstGeom>
              <a:solidFill>
                <a:srgbClr val="FF5500"/>
              </a:solidFill>
              <a:ln w="31750" cap="flat" cmpd="sng">
                <a:solidFill>
                  <a:schemeClr val="lt1"/>
                </a:solidFill>
                <a:prstDash val="solid"/>
                <a:miter lim="8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0"/>
              <p:cNvSpPr txBox="1"/>
              <p:nvPr/>
            </p:nvSpPr>
            <p:spPr>
              <a:xfrm>
                <a:off x="1271133" y="2784764"/>
                <a:ext cx="984543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+63%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7" name="Google Shape;467;p10"/>
            <p:cNvSpPr txBox="1"/>
            <p:nvPr/>
          </p:nvSpPr>
          <p:spPr>
            <a:xfrm>
              <a:off x="5924918" y="2961735"/>
              <a:ext cx="1532889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hotele z basenem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zewnętrznym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8" name="Google Shape;468;p10"/>
            <p:cNvCxnSpPr/>
            <p:nvPr/>
          </p:nvCxnSpPr>
          <p:spPr>
            <a:xfrm>
              <a:off x="5937423" y="3029803"/>
              <a:ext cx="0" cy="278977"/>
            </a:xfrm>
            <a:prstGeom prst="straightConnector1">
              <a:avLst/>
            </a:prstGeom>
            <a:noFill/>
            <a:ln w="25400" cap="flat" cmpd="sng">
              <a:solidFill>
                <a:srgbClr val="FF5500"/>
              </a:solidFill>
              <a:prstDash val="solid"/>
              <a:miter lim="80"/>
              <a:headEnd type="none" w="sm" len="sm"/>
              <a:tailEnd type="none" w="sm" len="sm"/>
            </a:ln>
          </p:spPr>
        </p:cxnSp>
      </p:grpSp>
      <p:grpSp>
        <p:nvGrpSpPr>
          <p:cNvPr id="469" name="Google Shape;469;p10"/>
          <p:cNvGrpSpPr/>
          <p:nvPr/>
        </p:nvGrpSpPr>
        <p:grpSpPr>
          <a:xfrm>
            <a:off x="1179871" y="4367369"/>
            <a:ext cx="2576240" cy="2192797"/>
            <a:chOff x="1179871" y="1236203"/>
            <a:chExt cx="2576240" cy="2192797"/>
          </a:xfrm>
        </p:grpSpPr>
        <p:pic>
          <p:nvPicPr>
            <p:cNvPr id="470" name="Google Shape;470;p10"/>
            <p:cNvPicPr preferRelativeResize="0"/>
            <p:nvPr/>
          </p:nvPicPr>
          <p:blipFill rotWithShape="1">
            <a:blip r:embed="rId6">
              <a:alphaModFix/>
            </a:blip>
            <a:srcRect l="8357" r="8357"/>
            <a:stretch/>
          </p:blipFill>
          <p:spPr>
            <a:xfrm>
              <a:off x="1179871" y="1236203"/>
              <a:ext cx="2576240" cy="167551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grpSp>
          <p:nvGrpSpPr>
            <p:cNvPr id="471" name="Google Shape;471;p10"/>
            <p:cNvGrpSpPr/>
            <p:nvPr/>
          </p:nvGrpSpPr>
          <p:grpSpPr>
            <a:xfrm>
              <a:off x="1271133" y="2494472"/>
              <a:ext cx="984543" cy="934528"/>
              <a:chOff x="1271133" y="2494472"/>
              <a:chExt cx="984543" cy="934528"/>
            </a:xfrm>
          </p:grpSpPr>
          <p:sp>
            <p:nvSpPr>
              <p:cNvPr id="472" name="Google Shape;472;p10"/>
              <p:cNvSpPr/>
              <p:nvPr/>
            </p:nvSpPr>
            <p:spPr>
              <a:xfrm>
                <a:off x="1296141" y="2494472"/>
                <a:ext cx="934528" cy="934528"/>
              </a:xfrm>
              <a:prstGeom prst="ellipse">
                <a:avLst/>
              </a:prstGeom>
              <a:solidFill>
                <a:srgbClr val="FF5500"/>
              </a:solidFill>
              <a:ln w="31750" cap="flat" cmpd="sng">
                <a:solidFill>
                  <a:schemeClr val="lt1"/>
                </a:solidFill>
                <a:prstDash val="solid"/>
                <a:miter lim="8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0"/>
              <p:cNvSpPr txBox="1"/>
              <p:nvPr/>
            </p:nvSpPr>
            <p:spPr>
              <a:xfrm>
                <a:off x="1271133" y="2784764"/>
                <a:ext cx="984543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+19%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4" name="Google Shape;474;p10"/>
            <p:cNvSpPr txBox="1"/>
            <p:nvPr/>
          </p:nvSpPr>
          <p:spPr>
            <a:xfrm>
              <a:off x="2296910" y="2961735"/>
              <a:ext cx="141796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hotele ze strefą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wellness</a:t>
              </a:r>
              <a:endParaRPr sz="105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cxnSp>
          <p:nvCxnSpPr>
            <p:cNvPr id="475" name="Google Shape;475;p10"/>
            <p:cNvCxnSpPr/>
            <p:nvPr/>
          </p:nvCxnSpPr>
          <p:spPr>
            <a:xfrm>
              <a:off x="2309414" y="3029803"/>
              <a:ext cx="0" cy="278977"/>
            </a:xfrm>
            <a:prstGeom prst="straightConnector1">
              <a:avLst/>
            </a:prstGeom>
            <a:noFill/>
            <a:ln w="25400" cap="flat" cmpd="sng">
              <a:solidFill>
                <a:srgbClr val="FF5500"/>
              </a:solidFill>
              <a:prstDash val="solid"/>
              <a:miter lim="80"/>
              <a:headEnd type="none" w="sm" len="sm"/>
              <a:tailEnd type="none" w="sm" len="sm"/>
            </a:ln>
          </p:spPr>
        </p:cxnSp>
      </p:grpSp>
      <p:grpSp>
        <p:nvGrpSpPr>
          <p:cNvPr id="476" name="Google Shape;476;p10"/>
          <p:cNvGrpSpPr/>
          <p:nvPr/>
        </p:nvGrpSpPr>
        <p:grpSpPr>
          <a:xfrm>
            <a:off x="4807880" y="4367369"/>
            <a:ext cx="2576240" cy="2192797"/>
            <a:chOff x="4807880" y="1236203"/>
            <a:chExt cx="2576240" cy="2192797"/>
          </a:xfrm>
        </p:grpSpPr>
        <p:pic>
          <p:nvPicPr>
            <p:cNvPr id="477" name="Google Shape;477;p10"/>
            <p:cNvPicPr preferRelativeResize="0"/>
            <p:nvPr/>
          </p:nvPicPr>
          <p:blipFill rotWithShape="1">
            <a:blip r:embed="rId7">
              <a:alphaModFix/>
            </a:blip>
            <a:srcRect l="8357" r="8357"/>
            <a:stretch/>
          </p:blipFill>
          <p:spPr>
            <a:xfrm>
              <a:off x="4807880" y="1236203"/>
              <a:ext cx="2576240" cy="167551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grpSp>
          <p:nvGrpSpPr>
            <p:cNvPr id="478" name="Google Shape;478;p10"/>
            <p:cNvGrpSpPr/>
            <p:nvPr/>
          </p:nvGrpSpPr>
          <p:grpSpPr>
            <a:xfrm>
              <a:off x="4899142" y="2494472"/>
              <a:ext cx="984543" cy="934528"/>
              <a:chOff x="1271133" y="2494472"/>
              <a:chExt cx="984543" cy="934528"/>
            </a:xfrm>
          </p:grpSpPr>
          <p:sp>
            <p:nvSpPr>
              <p:cNvPr id="479" name="Google Shape;479;p10"/>
              <p:cNvSpPr/>
              <p:nvPr/>
            </p:nvSpPr>
            <p:spPr>
              <a:xfrm>
                <a:off x="1296141" y="2494472"/>
                <a:ext cx="934528" cy="934528"/>
              </a:xfrm>
              <a:prstGeom prst="ellipse">
                <a:avLst/>
              </a:prstGeom>
              <a:solidFill>
                <a:srgbClr val="FF5500"/>
              </a:solidFill>
              <a:ln w="31750" cap="flat" cmpd="sng">
                <a:solidFill>
                  <a:schemeClr val="lt1"/>
                </a:solidFill>
                <a:prstDash val="solid"/>
                <a:miter lim="8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0"/>
              <p:cNvSpPr txBox="1"/>
              <p:nvPr/>
            </p:nvSpPr>
            <p:spPr>
              <a:xfrm>
                <a:off x="1271133" y="2784764"/>
                <a:ext cx="984543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+26%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1" name="Google Shape;481;p10"/>
            <p:cNvSpPr txBox="1"/>
            <p:nvPr/>
          </p:nvSpPr>
          <p:spPr>
            <a:xfrm>
              <a:off x="5924918" y="2961735"/>
              <a:ext cx="1459201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hotele </a:t>
              </a:r>
              <a:b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</a:b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4-gwiazdkowe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82" name="Google Shape;482;p10"/>
            <p:cNvCxnSpPr/>
            <p:nvPr/>
          </p:nvCxnSpPr>
          <p:spPr>
            <a:xfrm>
              <a:off x="5937423" y="3029803"/>
              <a:ext cx="0" cy="278977"/>
            </a:xfrm>
            <a:prstGeom prst="straightConnector1">
              <a:avLst/>
            </a:prstGeom>
            <a:noFill/>
            <a:ln w="25400" cap="flat" cmpd="sng">
              <a:solidFill>
                <a:srgbClr val="FF5500"/>
              </a:solidFill>
              <a:prstDash val="solid"/>
              <a:miter lim="80"/>
              <a:headEnd type="none" w="sm" len="sm"/>
              <a:tailEnd type="none" w="sm" len="sm"/>
            </a:ln>
          </p:spPr>
        </p:cxnSp>
      </p:grpSp>
      <p:grpSp>
        <p:nvGrpSpPr>
          <p:cNvPr id="483" name="Google Shape;483;p10"/>
          <p:cNvGrpSpPr/>
          <p:nvPr/>
        </p:nvGrpSpPr>
        <p:grpSpPr>
          <a:xfrm>
            <a:off x="8435889" y="4367369"/>
            <a:ext cx="2576240" cy="2192797"/>
            <a:chOff x="4807880" y="1236203"/>
            <a:chExt cx="2576240" cy="2192797"/>
          </a:xfrm>
        </p:grpSpPr>
        <p:pic>
          <p:nvPicPr>
            <p:cNvPr id="484" name="Google Shape;484;p10"/>
            <p:cNvPicPr preferRelativeResize="0"/>
            <p:nvPr/>
          </p:nvPicPr>
          <p:blipFill rotWithShape="1">
            <a:blip r:embed="rId8">
              <a:alphaModFix/>
            </a:blip>
            <a:srcRect l="8357" r="8357"/>
            <a:stretch/>
          </p:blipFill>
          <p:spPr>
            <a:xfrm>
              <a:off x="4807880" y="1236203"/>
              <a:ext cx="2576240" cy="167551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grpSp>
          <p:nvGrpSpPr>
            <p:cNvPr id="485" name="Google Shape;485;p10"/>
            <p:cNvGrpSpPr/>
            <p:nvPr/>
          </p:nvGrpSpPr>
          <p:grpSpPr>
            <a:xfrm>
              <a:off x="4849112" y="2494472"/>
              <a:ext cx="1075806" cy="934528"/>
              <a:chOff x="1221103" y="2494472"/>
              <a:chExt cx="1075806" cy="934528"/>
            </a:xfrm>
          </p:grpSpPr>
          <p:sp>
            <p:nvSpPr>
              <p:cNvPr id="486" name="Google Shape;486;p10"/>
              <p:cNvSpPr/>
              <p:nvPr/>
            </p:nvSpPr>
            <p:spPr>
              <a:xfrm>
                <a:off x="1296141" y="2494472"/>
                <a:ext cx="934528" cy="934528"/>
              </a:xfrm>
              <a:prstGeom prst="ellipse">
                <a:avLst/>
              </a:prstGeom>
              <a:solidFill>
                <a:srgbClr val="FF5500"/>
              </a:solidFill>
              <a:ln w="31750" cap="flat" cmpd="sng">
                <a:solidFill>
                  <a:schemeClr val="lt1"/>
                </a:solidFill>
                <a:prstDash val="solid"/>
                <a:miter lim="8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0"/>
              <p:cNvSpPr txBox="1"/>
              <p:nvPr/>
            </p:nvSpPr>
            <p:spPr>
              <a:xfrm>
                <a:off x="1221103" y="2784764"/>
                <a:ext cx="1075806" cy="353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+80%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8" name="Google Shape;488;p10"/>
            <p:cNvSpPr txBox="1"/>
            <p:nvPr/>
          </p:nvSpPr>
          <p:spPr>
            <a:xfrm>
              <a:off x="5924918" y="2961735"/>
              <a:ext cx="1459201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hotele</a:t>
              </a:r>
              <a:b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</a:br>
              <a:r>
                <a:rPr lang="en-US" sz="1050" b="1" i="0" u="none" strike="noStrike" cap="none">
                  <a:solidFill>
                    <a:srgbClr val="16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5-gwiazdkowe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89" name="Google Shape;489;p10"/>
            <p:cNvCxnSpPr/>
            <p:nvPr/>
          </p:nvCxnSpPr>
          <p:spPr>
            <a:xfrm>
              <a:off x="5937423" y="3029803"/>
              <a:ext cx="0" cy="278977"/>
            </a:xfrm>
            <a:prstGeom prst="straightConnector1">
              <a:avLst/>
            </a:prstGeom>
            <a:noFill/>
            <a:ln w="25400" cap="flat" cmpd="sng">
              <a:solidFill>
                <a:srgbClr val="FF5500"/>
              </a:solidFill>
              <a:prstDash val="solid"/>
              <a:miter lim="80"/>
              <a:headEnd type="none" w="sm" len="sm"/>
              <a:tailEnd type="none" w="sm" len="sm"/>
            </a:ln>
          </p:spPr>
        </p:cxnSp>
      </p:grpSp>
      <p:sp>
        <p:nvSpPr>
          <p:cNvPr id="490" name="Google Shape;490;p10"/>
          <p:cNvSpPr/>
          <p:nvPr/>
        </p:nvSpPr>
        <p:spPr>
          <a:xfrm>
            <a:off x="698500" y="469900"/>
            <a:ext cx="850265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Jak zmienia się </a:t>
            </a:r>
            <a:r>
              <a:rPr lang="en-US" sz="2500" b="1" i="0" u="none" strike="noStrike" cap="none">
                <a:solidFill>
                  <a:srgbClr val="FF5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nadmorska oferta hotelowa?</a:t>
            </a:r>
            <a:endParaRPr sz="2500" b="1" i="0" u="none" strike="noStrike" cap="none">
              <a:solidFill>
                <a:srgbClr val="FF55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91" name="Google Shape;491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59307" y="582385"/>
            <a:ext cx="2753939" cy="232727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0"/>
          <p:cNvSpPr/>
          <p:nvPr/>
        </p:nvSpPr>
        <p:spPr>
          <a:xfrm>
            <a:off x="698500" y="965200"/>
            <a:ext cx="457200" cy="381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55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698500" y="1327487"/>
            <a:ext cx="11874500" cy="26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Liczba obiektów nad Bałtykiem </a:t>
            </a: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dostępnych na Travelist.pl - 2026 vs. 2023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4435"/>
            <a:ext cx="12192000" cy="333993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11"/>
          <p:cNvSpPr txBox="1"/>
          <p:nvPr/>
        </p:nvSpPr>
        <p:spPr>
          <a:xfrm>
            <a:off x="2605143" y="4808668"/>
            <a:ext cx="698171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WYNIKI GŁOSOWANIA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1"/>
          <p:cNvSpPr/>
          <p:nvPr/>
        </p:nvSpPr>
        <p:spPr>
          <a:xfrm>
            <a:off x="0" y="6180893"/>
            <a:ext cx="12192000" cy="677108"/>
          </a:xfrm>
          <a:prstGeom prst="rect">
            <a:avLst/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1"/>
          <p:cNvSpPr txBox="1"/>
          <p:nvPr/>
        </p:nvSpPr>
        <p:spPr>
          <a:xfrm>
            <a:off x="3293632" y="6288614"/>
            <a:ext cx="56047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Tu warto plażować!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5282" y="1248455"/>
            <a:ext cx="15902563" cy="436108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2"/>
          <p:cNvSpPr txBox="1"/>
          <p:nvPr/>
        </p:nvSpPr>
        <p:spPr>
          <a:xfrm>
            <a:off x="3168444" y="2613391"/>
            <a:ext cx="585511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dla rodzin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586" y="1409727"/>
            <a:ext cx="11508827" cy="10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13"/>
          <p:cNvSpPr txBox="1"/>
          <p:nvPr/>
        </p:nvSpPr>
        <p:spPr>
          <a:xfrm>
            <a:off x="1179871" y="346702"/>
            <a:ext cx="51471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rodzin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555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4"/>
          <p:cNvSpPr txBox="1"/>
          <p:nvPr/>
        </p:nvSpPr>
        <p:spPr>
          <a:xfrm>
            <a:off x="1179871" y="346702"/>
            <a:ext cx="51471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rodzin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9" name="Google Shape;529;p15"/>
          <p:cNvGrpSpPr/>
          <p:nvPr/>
        </p:nvGrpSpPr>
        <p:grpSpPr>
          <a:xfrm>
            <a:off x="5262182" y="1166191"/>
            <a:ext cx="5260983" cy="2262809"/>
            <a:chOff x="4299266" y="1360287"/>
            <a:chExt cx="5260983" cy="2262809"/>
          </a:xfrm>
        </p:grpSpPr>
        <p:grpSp>
          <p:nvGrpSpPr>
            <p:cNvPr id="530" name="Google Shape;530;p15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531" name="Google Shape;531;p1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2" name="Google Shape;532;p15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3" name="Google Shape;533;p15"/>
            <p:cNvGrpSpPr/>
            <p:nvPr/>
          </p:nvGrpSpPr>
          <p:grpSpPr>
            <a:xfrm>
              <a:off x="6199545" y="1732579"/>
              <a:ext cx="3360704" cy="986099"/>
              <a:chOff x="5998507" y="1992465"/>
              <a:chExt cx="3360704" cy="986099"/>
            </a:xfrm>
          </p:grpSpPr>
          <p:pic>
            <p:nvPicPr>
              <p:cNvPr id="534" name="Google Shape;534;p15"/>
              <p:cNvPicPr preferRelativeResize="0"/>
              <p:nvPr/>
            </p:nvPicPr>
            <p:blipFill rotWithShape="1">
              <a:blip r:embed="rId3">
                <a:alphaModFix/>
              </a:blip>
              <a:srcRect l="2194" t="-11270" r="68184" b="-12477"/>
              <a:stretch/>
            </p:blipFill>
            <p:spPr>
              <a:xfrm>
                <a:off x="6127919" y="2609232"/>
                <a:ext cx="1371600" cy="3693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5" name="Google Shape;535;p15"/>
              <p:cNvSpPr txBox="1"/>
              <p:nvPr/>
            </p:nvSpPr>
            <p:spPr>
              <a:xfrm>
                <a:off x="5998507" y="1992465"/>
                <a:ext cx="3360704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Łeba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6" name="Google Shape;536;p15"/>
          <p:cNvSpPr txBox="1"/>
          <p:nvPr/>
        </p:nvSpPr>
        <p:spPr>
          <a:xfrm>
            <a:off x="15293788" y="907228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555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5"/>
          <p:cNvSpPr txBox="1"/>
          <p:nvPr/>
        </p:nvSpPr>
        <p:spPr>
          <a:xfrm>
            <a:off x="1179871" y="346702"/>
            <a:ext cx="51471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rodzin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6"/>
          <p:cNvSpPr txBox="1"/>
          <p:nvPr/>
        </p:nvSpPr>
        <p:spPr>
          <a:xfrm>
            <a:off x="1179871" y="346702"/>
            <a:ext cx="51471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rodzin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2" name="Google Shape;552;p17"/>
          <p:cNvGrpSpPr/>
          <p:nvPr/>
        </p:nvGrpSpPr>
        <p:grpSpPr>
          <a:xfrm>
            <a:off x="2181787" y="3389244"/>
            <a:ext cx="1564321" cy="2262809"/>
            <a:chOff x="2181787" y="3402496"/>
            <a:chExt cx="1564321" cy="2262809"/>
          </a:xfrm>
        </p:grpSpPr>
        <p:pic>
          <p:nvPicPr>
            <p:cNvPr id="553" name="Google Shape;553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1787" y="3402496"/>
              <a:ext cx="1564321" cy="2262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4" name="Google Shape;554;p17"/>
            <p:cNvSpPr txBox="1"/>
            <p:nvPr/>
          </p:nvSpPr>
          <p:spPr>
            <a:xfrm>
              <a:off x="2671101" y="3856029"/>
              <a:ext cx="5856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5" name="Google Shape;555;p17"/>
          <p:cNvGrpSpPr/>
          <p:nvPr/>
        </p:nvGrpSpPr>
        <p:grpSpPr>
          <a:xfrm>
            <a:off x="1113611" y="2138251"/>
            <a:ext cx="3759331" cy="927599"/>
            <a:chOff x="1113611" y="2138251"/>
            <a:chExt cx="3759331" cy="927599"/>
          </a:xfrm>
        </p:grpSpPr>
        <p:pic>
          <p:nvPicPr>
            <p:cNvPr id="556" name="Google Shape;556;p17"/>
            <p:cNvPicPr preferRelativeResize="0"/>
            <p:nvPr/>
          </p:nvPicPr>
          <p:blipFill rotWithShape="1">
            <a:blip r:embed="rId4">
              <a:alphaModFix/>
            </a:blip>
            <a:srcRect l="22968" t="1" b="-1"/>
            <a:stretch/>
          </p:blipFill>
          <p:spPr>
            <a:xfrm rot="10800000">
              <a:off x="1206077" y="2767395"/>
              <a:ext cx="3566846" cy="298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17"/>
            <p:cNvSpPr txBox="1"/>
            <p:nvPr/>
          </p:nvSpPr>
          <p:spPr>
            <a:xfrm>
              <a:off x="1113611" y="2138251"/>
              <a:ext cx="375933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16227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Świnoujście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8" name="Google Shape;558;p17"/>
          <p:cNvSpPr txBox="1"/>
          <p:nvPr/>
        </p:nvSpPr>
        <p:spPr>
          <a:xfrm>
            <a:off x="1179871" y="346702"/>
            <a:ext cx="51471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rodzin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555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8"/>
          <p:cNvSpPr txBox="1"/>
          <p:nvPr/>
        </p:nvSpPr>
        <p:spPr>
          <a:xfrm>
            <a:off x="1179871" y="346702"/>
            <a:ext cx="51471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rodzin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2" name="Google Shape;572;p19"/>
          <p:cNvGrpSpPr/>
          <p:nvPr/>
        </p:nvGrpSpPr>
        <p:grpSpPr>
          <a:xfrm>
            <a:off x="4132629" y="1524780"/>
            <a:ext cx="5260983" cy="2262809"/>
            <a:chOff x="4299266" y="1360287"/>
            <a:chExt cx="5260983" cy="2262809"/>
          </a:xfrm>
        </p:grpSpPr>
        <p:grpSp>
          <p:nvGrpSpPr>
            <p:cNvPr id="573" name="Google Shape;573;p19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574" name="Google Shape;574;p1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5" name="Google Shape;575;p19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6" name="Google Shape;576;p19"/>
            <p:cNvGrpSpPr/>
            <p:nvPr/>
          </p:nvGrpSpPr>
          <p:grpSpPr>
            <a:xfrm>
              <a:off x="6199545" y="1732579"/>
              <a:ext cx="3360704" cy="986099"/>
              <a:chOff x="5998507" y="1992465"/>
              <a:chExt cx="3360704" cy="986099"/>
            </a:xfrm>
          </p:grpSpPr>
          <p:pic>
            <p:nvPicPr>
              <p:cNvPr id="577" name="Google Shape;577;p19"/>
              <p:cNvPicPr preferRelativeResize="0"/>
              <p:nvPr/>
            </p:nvPicPr>
            <p:blipFill rotWithShape="1">
              <a:blip r:embed="rId3">
                <a:alphaModFix/>
              </a:blip>
              <a:srcRect l="7299" t="-13461" r="57067" b="-10286"/>
              <a:stretch/>
            </p:blipFill>
            <p:spPr>
              <a:xfrm>
                <a:off x="6127919" y="2609232"/>
                <a:ext cx="1649996" cy="3693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8" name="Google Shape;578;p19"/>
              <p:cNvSpPr txBox="1"/>
              <p:nvPr/>
            </p:nvSpPr>
            <p:spPr>
              <a:xfrm>
                <a:off x="5998507" y="1992465"/>
                <a:ext cx="3360704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Ustka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79" name="Google Shape;579;p19"/>
          <p:cNvSpPr txBox="1"/>
          <p:nvPr/>
        </p:nvSpPr>
        <p:spPr>
          <a:xfrm>
            <a:off x="15293788" y="907228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555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19"/>
          <p:cNvSpPr txBox="1"/>
          <p:nvPr/>
        </p:nvSpPr>
        <p:spPr>
          <a:xfrm>
            <a:off x="1179871" y="346702"/>
            <a:ext cx="51471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rodzin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698500" y="469900"/>
            <a:ext cx="906303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Polacy lubią wakacje. </a:t>
            </a:r>
            <a:r>
              <a:rPr lang="en-US" sz="2313" b="1" i="0" u="none" strike="noStrike" cap="none">
                <a:solidFill>
                  <a:srgbClr val="FF5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Kraj wygrywa z zagranicą</a:t>
            </a:r>
            <a:endParaRPr sz="2313" b="1" i="0" u="none" strike="noStrike" cap="none">
              <a:solidFill>
                <a:srgbClr val="FF55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698500" y="965200"/>
            <a:ext cx="457200" cy="381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6616" y="470482"/>
            <a:ext cx="1932672" cy="53223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/>
          <p:nvPr/>
        </p:nvSpPr>
        <p:spPr>
          <a:xfrm>
            <a:off x="698500" y="1713706"/>
            <a:ext cx="3699329" cy="62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Plany wyjazdowe </a:t>
            </a: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dorosłych </a:t>
            </a:r>
            <a:b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Polaków w sezonie letnim 2026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673100" y="5153206"/>
            <a:ext cx="5143500" cy="12700"/>
          </a:xfrm>
          <a:prstGeom prst="rect">
            <a:avLst/>
          </a:prstGeom>
          <a:solidFill>
            <a:srgbClr val="D4D5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1064717" y="2476682"/>
            <a:ext cx="410567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74%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863600" y="2740206"/>
            <a:ext cx="762000" cy="2413000"/>
          </a:xfrm>
          <a:prstGeom prst="roundRect">
            <a:avLst>
              <a:gd name="adj" fmla="val 5000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2452092" y="4724582"/>
            <a:ext cx="302766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2197100" y="4988106"/>
            <a:ext cx="762000" cy="165100"/>
          </a:xfrm>
          <a:prstGeom prst="roundRect">
            <a:avLst>
              <a:gd name="adj" fmla="val 2307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3750370" y="4495982"/>
            <a:ext cx="373261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12%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3530600" y="4759506"/>
            <a:ext cx="762000" cy="393700"/>
          </a:xfrm>
          <a:prstGeom prst="roundRect">
            <a:avLst>
              <a:gd name="adj" fmla="val 967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5114826" y="4597582"/>
            <a:ext cx="311349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4864100" y="4861106"/>
            <a:ext cx="762000" cy="292100"/>
          </a:xfrm>
          <a:prstGeom prst="roundRect">
            <a:avLst>
              <a:gd name="adj" fmla="val 1304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634052" y="5254807"/>
            <a:ext cx="1193800" cy="103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Planuję wyjechać </a:t>
            </a:r>
            <a:br>
              <a:rPr lang="en-US" sz="12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2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co najmniej raz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1981200" y="5254807"/>
            <a:ext cx="1193800" cy="62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6"/>
              <a:buFont typeface="Arial"/>
              <a:buNone/>
            </a:pPr>
            <a:r>
              <a:rPr lang="en-US" sz="1156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Planuję tylko jednodniowe wycieczki</a:t>
            </a:r>
            <a:endParaRPr sz="1156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3305224" y="5240851"/>
            <a:ext cx="1193800" cy="62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6"/>
              <a:buFont typeface="Arial"/>
              <a:buNone/>
            </a:pPr>
            <a:r>
              <a:rPr lang="en-US" sz="1156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Nie planuję wyjeżdżać </a:t>
            </a:r>
            <a:br>
              <a:rPr lang="en-US" sz="1156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156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w ogóle</a:t>
            </a:r>
            <a:endParaRPr sz="1156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4633118" y="5226193"/>
            <a:ext cx="1193800" cy="50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Trudno powiedzieć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7119421" y="1719665"/>
            <a:ext cx="5297805" cy="62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Kierunki wyjazdów </a:t>
            </a: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dorosłych Polaków </a:t>
            </a:r>
            <a:b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w sezonie letnim 2026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9421" y="2599764"/>
            <a:ext cx="2159000" cy="215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2"/>
          <p:cNvGrpSpPr/>
          <p:nvPr/>
        </p:nvGrpSpPr>
        <p:grpSpPr>
          <a:xfrm>
            <a:off x="7113983" y="5129674"/>
            <a:ext cx="1458070" cy="257175"/>
            <a:chOff x="8851900" y="4067176"/>
            <a:chExt cx="1458070" cy="257175"/>
          </a:xfrm>
        </p:grpSpPr>
        <p:sp>
          <p:nvSpPr>
            <p:cNvPr id="124" name="Google Shape;124;p2"/>
            <p:cNvSpPr/>
            <p:nvPr/>
          </p:nvSpPr>
          <p:spPr>
            <a:xfrm>
              <a:off x="8851900" y="4106863"/>
              <a:ext cx="152400" cy="152400"/>
            </a:xfrm>
            <a:prstGeom prst="roundRect">
              <a:avLst>
                <a:gd name="adj" fmla="val 20833"/>
              </a:avLst>
            </a:prstGeom>
            <a:solidFill>
              <a:srgbClr val="E3520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105901" y="4075113"/>
              <a:ext cx="631775" cy="24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25" tIns="16925" rIns="16925" bIns="1692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1E1F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Polska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839276" y="4067176"/>
              <a:ext cx="470694" cy="257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25" tIns="16925" rIns="16925" bIns="1692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rgbClr val="17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58%</a:t>
              </a:r>
              <a:endParaRPr sz="15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27" name="Google Shape;127;p2"/>
          <p:cNvGrpSpPr/>
          <p:nvPr/>
        </p:nvGrpSpPr>
        <p:grpSpPr>
          <a:xfrm>
            <a:off x="7113983" y="5496864"/>
            <a:ext cx="1763317" cy="257175"/>
            <a:chOff x="8851900" y="4464051"/>
            <a:chExt cx="1763317" cy="257175"/>
          </a:xfrm>
        </p:grpSpPr>
        <p:sp>
          <p:nvSpPr>
            <p:cNvPr id="128" name="Google Shape;128;p2"/>
            <p:cNvSpPr/>
            <p:nvPr/>
          </p:nvSpPr>
          <p:spPr>
            <a:xfrm>
              <a:off x="8851900" y="4503737"/>
              <a:ext cx="152400" cy="152400"/>
            </a:xfrm>
            <a:prstGeom prst="roundRect">
              <a:avLst>
                <a:gd name="adj" fmla="val 20833"/>
              </a:avLst>
            </a:prstGeom>
            <a:solidFill>
              <a:srgbClr val="00AE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9105900" y="4471987"/>
              <a:ext cx="972989" cy="24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25" tIns="16925" rIns="16925" bIns="1692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1E1F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Zagranica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0142836" y="4464051"/>
              <a:ext cx="472381" cy="257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25" tIns="16925" rIns="16925" bIns="1692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rgbClr val="17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34%</a:t>
              </a:r>
              <a:endParaRPr sz="15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9114294" y="5243330"/>
            <a:ext cx="2430006" cy="271161"/>
            <a:chOff x="8851900" y="4956174"/>
            <a:chExt cx="2430006" cy="271161"/>
          </a:xfrm>
        </p:grpSpPr>
        <p:sp>
          <p:nvSpPr>
            <p:cNvPr id="132" name="Google Shape;132;p2"/>
            <p:cNvSpPr/>
            <p:nvPr/>
          </p:nvSpPr>
          <p:spPr>
            <a:xfrm>
              <a:off x="8851900" y="5000625"/>
              <a:ext cx="152400" cy="152400"/>
            </a:xfrm>
            <a:prstGeom prst="roundRect">
              <a:avLst>
                <a:gd name="adj" fmla="val 20833"/>
              </a:avLst>
            </a:prstGeom>
            <a:solidFill>
              <a:srgbClr val="B4B5B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105900" y="4956174"/>
              <a:ext cx="1991225" cy="257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25" tIns="16925" rIns="16925" bIns="16925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1E1F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Trudno powiedzieć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0929134" y="4970160"/>
              <a:ext cx="352772" cy="257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25" tIns="16925" rIns="16925" bIns="1692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rgbClr val="17227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8%</a:t>
              </a:r>
              <a:endParaRPr sz="15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sp>
        <p:nvSpPr>
          <p:cNvPr id="135" name="Google Shape;135;p2"/>
          <p:cNvSpPr/>
          <p:nvPr/>
        </p:nvSpPr>
        <p:spPr>
          <a:xfrm>
            <a:off x="2677584" y="6343650"/>
            <a:ext cx="6836833" cy="21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4959E"/>
                </a:solidFill>
                <a:latin typeface="Montserrat"/>
                <a:ea typeface="Montserrat"/>
                <a:cs typeface="Montserrat"/>
                <a:sym typeface="Montserrat"/>
              </a:rPr>
              <a:t>Źródło: badanie Polskiej Organizacji Turystycznej — plany wyjazdowe Polaków, lato 2026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3853543" y="33528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5282" y="1248455"/>
            <a:ext cx="15902563" cy="4361089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20"/>
          <p:cNvSpPr txBox="1"/>
          <p:nvPr/>
        </p:nvSpPr>
        <p:spPr>
          <a:xfrm>
            <a:off x="3168444" y="2613391"/>
            <a:ext cx="585511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dla aktywnych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586" y="1409727"/>
            <a:ext cx="11508827" cy="10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1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aktywnych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4176" y="3650805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22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aktywnych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4176" y="3650805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9" name="Google Shape;609;p23"/>
          <p:cNvGrpSpPr/>
          <p:nvPr/>
        </p:nvGrpSpPr>
        <p:grpSpPr>
          <a:xfrm>
            <a:off x="4521337" y="1399476"/>
            <a:ext cx="6900295" cy="2262809"/>
            <a:chOff x="4299266" y="1360287"/>
            <a:chExt cx="6900295" cy="2262809"/>
          </a:xfrm>
        </p:grpSpPr>
        <p:grpSp>
          <p:nvGrpSpPr>
            <p:cNvPr id="610" name="Google Shape;610;p23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611" name="Google Shape;611;p2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2" name="Google Shape;612;p23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3" name="Google Shape;613;p23"/>
            <p:cNvGrpSpPr/>
            <p:nvPr/>
          </p:nvGrpSpPr>
          <p:grpSpPr>
            <a:xfrm>
              <a:off x="6199544" y="1732579"/>
              <a:ext cx="5000017" cy="935792"/>
              <a:chOff x="5998506" y="1992465"/>
              <a:chExt cx="5000017" cy="935792"/>
            </a:xfrm>
          </p:grpSpPr>
          <p:pic>
            <p:nvPicPr>
              <p:cNvPr id="614" name="Google Shape;614;p23"/>
              <p:cNvPicPr preferRelativeResize="0"/>
              <p:nvPr/>
            </p:nvPicPr>
            <p:blipFill rotWithShape="1">
              <a:blip r:embed="rId4">
                <a:alphaModFix/>
              </a:blip>
              <a:srcRect l="19349" t="1" r="21643" b="-1"/>
              <a:stretch/>
            </p:blipFill>
            <p:spPr>
              <a:xfrm>
                <a:off x="6069133" y="2629802"/>
                <a:ext cx="2732316" cy="2984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5" name="Google Shape;615;p23"/>
              <p:cNvSpPr txBox="1"/>
              <p:nvPr/>
            </p:nvSpPr>
            <p:spPr>
              <a:xfrm>
                <a:off x="5998506" y="1992465"/>
                <a:ext cx="5000017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Jastarnia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6" name="Google Shape;616;p23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aktywnych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077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4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aktywnych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077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" name="Google Shape;632;p25"/>
          <p:cNvGrpSpPr/>
          <p:nvPr/>
        </p:nvGrpSpPr>
        <p:grpSpPr>
          <a:xfrm>
            <a:off x="2909920" y="2644178"/>
            <a:ext cx="1564321" cy="2262809"/>
            <a:chOff x="2181787" y="3402496"/>
            <a:chExt cx="1564321" cy="2262809"/>
          </a:xfrm>
        </p:grpSpPr>
        <p:pic>
          <p:nvPicPr>
            <p:cNvPr id="633" name="Google Shape;633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1787" y="3402496"/>
              <a:ext cx="1564321" cy="2262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25"/>
            <p:cNvSpPr txBox="1"/>
            <p:nvPr/>
          </p:nvSpPr>
          <p:spPr>
            <a:xfrm>
              <a:off x="2671101" y="3856029"/>
              <a:ext cx="5856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5" name="Google Shape;635;p25"/>
          <p:cNvGrpSpPr/>
          <p:nvPr/>
        </p:nvGrpSpPr>
        <p:grpSpPr>
          <a:xfrm>
            <a:off x="2066521" y="1393185"/>
            <a:ext cx="3251117" cy="927598"/>
            <a:chOff x="1841744" y="1393185"/>
            <a:chExt cx="3251117" cy="927598"/>
          </a:xfrm>
        </p:grpSpPr>
        <p:pic>
          <p:nvPicPr>
            <p:cNvPr id="636" name="Google Shape;636;p25"/>
            <p:cNvPicPr preferRelativeResize="0"/>
            <p:nvPr/>
          </p:nvPicPr>
          <p:blipFill rotWithShape="1">
            <a:blip r:embed="rId4">
              <a:alphaModFix/>
            </a:blip>
            <a:srcRect l="33855" t="2" b="-2"/>
            <a:stretch/>
          </p:blipFill>
          <p:spPr>
            <a:xfrm>
              <a:off x="1938573" y="2022328"/>
              <a:ext cx="3062749" cy="298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7" name="Google Shape;637;p25"/>
            <p:cNvSpPr txBox="1"/>
            <p:nvPr/>
          </p:nvSpPr>
          <p:spPr>
            <a:xfrm>
              <a:off x="1841744" y="1393185"/>
              <a:ext cx="32511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16227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Kołobrzeg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8" name="Google Shape;638;p25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aktywnych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26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aktywnych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" name="Google Shape;652;p27"/>
          <p:cNvGrpSpPr/>
          <p:nvPr/>
        </p:nvGrpSpPr>
        <p:grpSpPr>
          <a:xfrm>
            <a:off x="2181787" y="3389244"/>
            <a:ext cx="1564321" cy="2262809"/>
            <a:chOff x="2181787" y="3402496"/>
            <a:chExt cx="1564321" cy="2262809"/>
          </a:xfrm>
        </p:grpSpPr>
        <p:pic>
          <p:nvPicPr>
            <p:cNvPr id="653" name="Google Shape;653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1787" y="3402496"/>
              <a:ext cx="1564321" cy="2262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4" name="Google Shape;654;p27"/>
            <p:cNvSpPr txBox="1"/>
            <p:nvPr/>
          </p:nvSpPr>
          <p:spPr>
            <a:xfrm>
              <a:off x="2671101" y="3856029"/>
              <a:ext cx="5856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7"/>
          <p:cNvGrpSpPr/>
          <p:nvPr/>
        </p:nvGrpSpPr>
        <p:grpSpPr>
          <a:xfrm>
            <a:off x="1113611" y="2138251"/>
            <a:ext cx="3759331" cy="927599"/>
            <a:chOff x="1113611" y="2138251"/>
            <a:chExt cx="3759331" cy="927599"/>
          </a:xfrm>
        </p:grpSpPr>
        <p:pic>
          <p:nvPicPr>
            <p:cNvPr id="656" name="Google Shape;656;p27"/>
            <p:cNvPicPr preferRelativeResize="0"/>
            <p:nvPr/>
          </p:nvPicPr>
          <p:blipFill rotWithShape="1">
            <a:blip r:embed="rId4">
              <a:alphaModFix/>
            </a:blip>
            <a:srcRect l="22968" t="1" b="-1"/>
            <a:stretch/>
          </p:blipFill>
          <p:spPr>
            <a:xfrm rot="10800000">
              <a:off x="1206077" y="2767395"/>
              <a:ext cx="3566846" cy="298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7" name="Google Shape;657;p27"/>
            <p:cNvSpPr txBox="1"/>
            <p:nvPr/>
          </p:nvSpPr>
          <p:spPr>
            <a:xfrm>
              <a:off x="1113611" y="2138251"/>
              <a:ext cx="375933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16227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Świnoujście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8" name="Google Shape;658;p27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Najlepsza plaża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dla aktywnych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5282" y="1248455"/>
            <a:ext cx="15902563" cy="436108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28"/>
          <p:cNvSpPr txBox="1"/>
          <p:nvPr/>
        </p:nvSpPr>
        <p:spPr>
          <a:xfrm>
            <a:off x="3168444" y="2613391"/>
            <a:ext cx="585511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Najpiękniejsza</a:t>
            </a:r>
            <a:br>
              <a:rPr lang="en-US"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US"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INSTAplaża</a:t>
            </a:r>
            <a:endParaRPr sz="5000" b="1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586" y="1409727"/>
            <a:ext cx="11508827" cy="10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29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Najpiękniejsza</a:t>
            </a:r>
            <a:r>
              <a:rPr lang="en-US" sz="2600" b="1" i="0" u="none" strike="noStrike" cap="none">
                <a:solidFill>
                  <a:srgbClr val="33333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INSTAplaża</a:t>
            </a:r>
            <a:endParaRPr sz="2600" b="1" i="0" u="none" strike="noStrike" cap="none">
              <a:solidFill>
                <a:srgbClr val="FF55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"/>
          <p:cNvSpPr/>
          <p:nvPr/>
        </p:nvSpPr>
        <p:spPr>
          <a:xfrm>
            <a:off x="698500" y="1696086"/>
            <a:ext cx="3811488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Główny cel wyjazdów krajowych </a:t>
            </a: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Polaków  w sezonie letnim 2026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698500" y="5173069"/>
            <a:ext cx="5143500" cy="12700"/>
          </a:xfrm>
          <a:prstGeom prst="rect">
            <a:avLst/>
          </a:prstGeom>
          <a:solidFill>
            <a:srgbClr val="D4D5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969913" y="2496545"/>
            <a:ext cx="414685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58%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808980" y="2760069"/>
            <a:ext cx="685800" cy="2413000"/>
          </a:xfrm>
          <a:prstGeom prst="roundRect">
            <a:avLst>
              <a:gd name="adj" fmla="val 5556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2034134" y="3995145"/>
            <a:ext cx="404614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22%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47" name="Google Shape;147;p3"/>
          <p:cNvSpPr/>
          <p:nvPr/>
        </p:nvSpPr>
        <p:spPr>
          <a:xfrm>
            <a:off x="1868140" y="4258669"/>
            <a:ext cx="685800" cy="914400"/>
          </a:xfrm>
          <a:prstGeom prst="roundRect">
            <a:avLst>
              <a:gd name="adj" fmla="val 5556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"/>
          <p:cNvSpPr/>
          <p:nvPr/>
        </p:nvSpPr>
        <p:spPr>
          <a:xfrm>
            <a:off x="3139381" y="4579345"/>
            <a:ext cx="312489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2927350" y="4842869"/>
            <a:ext cx="685800" cy="330200"/>
          </a:xfrm>
          <a:prstGeom prst="roundRect">
            <a:avLst>
              <a:gd name="adj" fmla="val 11538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4199632" y="4617445"/>
            <a:ext cx="310356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3986510" y="4880969"/>
            <a:ext cx="685800" cy="292100"/>
          </a:xfrm>
          <a:prstGeom prst="roundRect">
            <a:avLst>
              <a:gd name="adj" fmla="val 1304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5262612" y="4699995"/>
            <a:ext cx="302766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5045720" y="4963519"/>
            <a:ext cx="685800" cy="209550"/>
          </a:xfrm>
          <a:prstGeom prst="roundRect">
            <a:avLst>
              <a:gd name="adj" fmla="val 18182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604860" y="5274669"/>
            <a:ext cx="1106388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Wypoczynek, relaks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1758257" y="5274669"/>
            <a:ext cx="958403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Zwiedzanie atrakcji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2790965" y="5274669"/>
            <a:ext cx="936476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Aktywne uprawianie sportów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3829040" y="5274669"/>
            <a:ext cx="991741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6"/>
              <a:buFont typeface="Arial"/>
              <a:buNone/>
            </a:pPr>
            <a:r>
              <a:rPr lang="en-US" sz="1156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Odwiedziny u krewnych i znajomych</a:t>
            </a:r>
            <a:endParaRPr sz="1156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"/>
          <p:cNvSpPr/>
          <p:nvPr/>
        </p:nvSpPr>
        <p:spPr>
          <a:xfrm>
            <a:off x="4963325" y="5274669"/>
            <a:ext cx="794891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Inne / nie wiem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6324600" y="1692275"/>
            <a:ext cx="529780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Ulubione kierunki wyjazdów krajowych </a:t>
            </a:r>
            <a:b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Polaków w sezonie letnim 2026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6350000" y="5357219"/>
            <a:ext cx="5143500" cy="12700"/>
          </a:xfrm>
          <a:prstGeom prst="rect">
            <a:avLst/>
          </a:prstGeom>
          <a:solidFill>
            <a:srgbClr val="D4D5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6457950" y="2699745"/>
            <a:ext cx="388937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33%</a:t>
            </a:r>
            <a:endParaRPr sz="12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6360319" y="2944219"/>
            <a:ext cx="533400" cy="2413000"/>
          </a:xfrm>
          <a:prstGeom prst="roundRect">
            <a:avLst>
              <a:gd name="adj" fmla="val 7143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7106642" y="3652245"/>
            <a:ext cx="402779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20%</a:t>
            </a:r>
            <a:endParaRPr sz="12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015956" y="3896719"/>
            <a:ext cx="533400" cy="1460500"/>
          </a:xfrm>
          <a:prstGeom prst="roundRect">
            <a:avLst>
              <a:gd name="adj" fmla="val 714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7784356" y="4160245"/>
            <a:ext cx="358626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13%</a:t>
            </a:r>
            <a:endParaRPr sz="12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7671594" y="4404719"/>
            <a:ext cx="533400" cy="952500"/>
          </a:xfrm>
          <a:prstGeom prst="roundRect">
            <a:avLst>
              <a:gd name="adj" fmla="val 714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8468668" y="4452345"/>
            <a:ext cx="301327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9%</a:t>
            </a:r>
            <a:endParaRPr sz="12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8327231" y="4696819"/>
            <a:ext cx="533400" cy="660400"/>
          </a:xfrm>
          <a:prstGeom prst="roundRect">
            <a:avLst>
              <a:gd name="adj" fmla="val 714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9124306" y="4452345"/>
            <a:ext cx="301327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9%</a:t>
            </a:r>
            <a:endParaRPr sz="12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982869" y="4696819"/>
            <a:ext cx="533400" cy="660400"/>
          </a:xfrm>
          <a:prstGeom prst="roundRect">
            <a:avLst>
              <a:gd name="adj" fmla="val 714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9781530" y="4674595"/>
            <a:ext cx="298153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6%</a:t>
            </a:r>
            <a:endParaRPr sz="12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9638506" y="4919069"/>
            <a:ext cx="533400" cy="438150"/>
          </a:xfrm>
          <a:prstGeom prst="roundRect">
            <a:avLst>
              <a:gd name="adj" fmla="val 8696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10436027" y="4598395"/>
            <a:ext cx="300385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7%</a:t>
            </a:r>
            <a:endParaRPr sz="12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10294144" y="4842869"/>
            <a:ext cx="533400" cy="514350"/>
          </a:xfrm>
          <a:prstGeom prst="roundRect">
            <a:avLst>
              <a:gd name="adj" fmla="val 740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11095732" y="4890495"/>
            <a:ext cx="292299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3%</a:t>
            </a:r>
            <a:endParaRPr sz="12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10949781" y="5134969"/>
            <a:ext cx="533400" cy="222250"/>
          </a:xfrm>
          <a:prstGeom prst="roundRect">
            <a:avLst>
              <a:gd name="adj" fmla="val 1714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6324600" y="5458819"/>
            <a:ext cx="6048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Morze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6980238" y="5458819"/>
            <a:ext cx="6048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Góry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7635876" y="5458819"/>
            <a:ext cx="6048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Jeziora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291513" y="5458819"/>
            <a:ext cx="6048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Miasto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8947150" y="5458819"/>
            <a:ext cx="6048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Blisko natury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9602788" y="5458819"/>
            <a:ext cx="6048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Wieś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10258426" y="5458819"/>
            <a:ext cx="6048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Inne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10914063" y="5458819"/>
            <a:ext cx="6048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Nie wiem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158750" y="6343650"/>
            <a:ext cx="1187450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4959E"/>
                </a:solidFill>
                <a:latin typeface="Montserrat"/>
                <a:ea typeface="Montserrat"/>
                <a:cs typeface="Montserrat"/>
                <a:sym typeface="Montserrat"/>
              </a:rPr>
              <a:t>Źródło: badanie Polskiej Organizacji Turystycznej — plany wyjazdowe Polaków, lato 2026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698500" y="469900"/>
            <a:ext cx="850265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r>
              <a:rPr lang="en-US" sz="2313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Wakacje w Polsce to odpoczynek.</a:t>
            </a:r>
            <a:b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2313" b="1" i="0" u="none" strike="noStrike" cap="none">
                <a:solidFill>
                  <a:srgbClr val="FF5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Najchętniej nad morzem</a:t>
            </a:r>
            <a:endParaRPr sz="2313" b="1" i="0" u="none" strike="noStrike" cap="none">
              <a:solidFill>
                <a:srgbClr val="FF55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698500" y="1320800"/>
            <a:ext cx="457200" cy="381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6616" y="470482"/>
            <a:ext cx="1932672" cy="532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87934" y="3781434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30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Najpiękniejsza</a:t>
            </a:r>
            <a:r>
              <a:rPr lang="en-US" sz="2600" b="1" i="0" u="none" strike="noStrike" cap="none">
                <a:solidFill>
                  <a:srgbClr val="33333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INSTAplaża</a:t>
            </a:r>
            <a:endParaRPr sz="2600" b="1" i="0" u="none" strike="noStrike" cap="none">
              <a:solidFill>
                <a:srgbClr val="FF55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87934" y="3781434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6" name="Google Shape;686;p31"/>
          <p:cNvGrpSpPr/>
          <p:nvPr/>
        </p:nvGrpSpPr>
        <p:grpSpPr>
          <a:xfrm>
            <a:off x="4903547" y="2148959"/>
            <a:ext cx="6900295" cy="2262809"/>
            <a:chOff x="4299266" y="1360287"/>
            <a:chExt cx="6900295" cy="2262809"/>
          </a:xfrm>
        </p:grpSpPr>
        <p:grpSp>
          <p:nvGrpSpPr>
            <p:cNvPr id="687" name="Google Shape;687;p31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688" name="Google Shape;688;p3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9" name="Google Shape;689;p31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0" name="Google Shape;690;p31"/>
            <p:cNvGrpSpPr/>
            <p:nvPr/>
          </p:nvGrpSpPr>
          <p:grpSpPr>
            <a:xfrm>
              <a:off x="6199544" y="1732579"/>
              <a:ext cx="5000017" cy="935791"/>
              <a:chOff x="5998506" y="1992465"/>
              <a:chExt cx="5000017" cy="935791"/>
            </a:xfrm>
          </p:grpSpPr>
          <p:pic>
            <p:nvPicPr>
              <p:cNvPr id="691" name="Google Shape;691;p31"/>
              <p:cNvPicPr preferRelativeResize="0"/>
              <p:nvPr/>
            </p:nvPicPr>
            <p:blipFill rotWithShape="1">
              <a:blip r:embed="rId4">
                <a:alphaModFix/>
              </a:blip>
              <a:srcRect l="4438" t="2" r="41" b="-2"/>
              <a:stretch/>
            </p:blipFill>
            <p:spPr>
              <a:xfrm rot="10800000">
                <a:off x="6065330" y="2629801"/>
                <a:ext cx="4423069" cy="2984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2" name="Google Shape;692;p31"/>
              <p:cNvSpPr txBox="1"/>
              <p:nvPr/>
            </p:nvSpPr>
            <p:spPr>
              <a:xfrm>
                <a:off x="5998506" y="1992465"/>
                <a:ext cx="5000017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Gdynia Orłowo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3" name="Google Shape;693;p31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Najpiękniejsza</a:t>
            </a:r>
            <a:r>
              <a:rPr lang="en-US" sz="2600" b="1" i="0" u="none" strike="noStrike" cap="none">
                <a:solidFill>
                  <a:srgbClr val="33333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INSTAplaża</a:t>
            </a:r>
            <a:endParaRPr sz="2600" b="1" i="0" u="none" strike="noStrike" cap="none">
              <a:solidFill>
                <a:srgbClr val="FF55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32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Najpiękniejsza</a:t>
            </a:r>
            <a:r>
              <a:rPr lang="en-US" sz="2600" b="1" i="0" u="none" strike="noStrike" cap="none">
                <a:solidFill>
                  <a:srgbClr val="33333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INSTAplaża</a:t>
            </a:r>
            <a:endParaRPr sz="2600" b="1" i="0" u="none" strike="noStrike" cap="none">
              <a:solidFill>
                <a:srgbClr val="FF55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33"/>
          <p:cNvSpPr txBox="1"/>
          <p:nvPr/>
        </p:nvSpPr>
        <p:spPr>
          <a:xfrm>
            <a:off x="1179871" y="346702"/>
            <a:ext cx="617451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33333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Najpiękniejsza INSTAplaża</a:t>
            </a:r>
            <a:endParaRPr sz="2600" b="1" i="0" u="none" strike="noStrike" cap="none">
              <a:solidFill>
                <a:srgbClr val="33333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708" name="Google Shape;708;p33"/>
          <p:cNvGrpSpPr/>
          <p:nvPr/>
        </p:nvGrpSpPr>
        <p:grpSpPr>
          <a:xfrm>
            <a:off x="2181787" y="3389244"/>
            <a:ext cx="1564321" cy="2262809"/>
            <a:chOff x="2181787" y="3402496"/>
            <a:chExt cx="1564321" cy="2262809"/>
          </a:xfrm>
        </p:grpSpPr>
        <p:pic>
          <p:nvPicPr>
            <p:cNvPr id="709" name="Google Shape;709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1787" y="3402496"/>
              <a:ext cx="1564321" cy="2262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0" name="Google Shape;710;p33"/>
            <p:cNvSpPr txBox="1"/>
            <p:nvPr/>
          </p:nvSpPr>
          <p:spPr>
            <a:xfrm>
              <a:off x="2671101" y="3856029"/>
              <a:ext cx="5856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1" name="Google Shape;711;p33"/>
          <p:cNvGrpSpPr/>
          <p:nvPr/>
        </p:nvGrpSpPr>
        <p:grpSpPr>
          <a:xfrm>
            <a:off x="1113611" y="2138251"/>
            <a:ext cx="3759331" cy="927599"/>
            <a:chOff x="1113611" y="2138251"/>
            <a:chExt cx="3759331" cy="927599"/>
          </a:xfrm>
        </p:grpSpPr>
        <p:pic>
          <p:nvPicPr>
            <p:cNvPr id="712" name="Google Shape;712;p33"/>
            <p:cNvPicPr preferRelativeResize="0"/>
            <p:nvPr/>
          </p:nvPicPr>
          <p:blipFill rotWithShape="1">
            <a:blip r:embed="rId4">
              <a:alphaModFix/>
            </a:blip>
            <a:srcRect l="22968" t="1" b="-1"/>
            <a:stretch/>
          </p:blipFill>
          <p:spPr>
            <a:xfrm rot="10800000">
              <a:off x="1206077" y="2767395"/>
              <a:ext cx="3566846" cy="298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3" name="Google Shape;713;p33"/>
            <p:cNvSpPr txBox="1"/>
            <p:nvPr/>
          </p:nvSpPr>
          <p:spPr>
            <a:xfrm>
              <a:off x="1113611" y="2138251"/>
              <a:ext cx="375933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16227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Świnoujście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4" name="Google Shape;714;p33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Najpiękniejsza</a:t>
            </a:r>
            <a:r>
              <a:rPr lang="en-US" sz="2600" b="1" i="0" u="none" strike="noStrike" cap="none">
                <a:solidFill>
                  <a:srgbClr val="33333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INSTAplaża</a:t>
            </a:r>
            <a:endParaRPr sz="2600" b="1" i="0" u="none" strike="noStrike" cap="none">
              <a:solidFill>
                <a:srgbClr val="FF55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23431" y="3646899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34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Najpiękniejsza</a:t>
            </a:r>
            <a:r>
              <a:rPr lang="en-US" sz="2600" b="1" i="0" u="none" strike="noStrike" cap="none">
                <a:solidFill>
                  <a:srgbClr val="33333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INSTAplaża</a:t>
            </a:r>
            <a:endParaRPr sz="2600" b="1" i="0" u="none" strike="noStrike" cap="none">
              <a:solidFill>
                <a:srgbClr val="FF55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23431" y="3646899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8" name="Google Shape;728;p35"/>
          <p:cNvGrpSpPr/>
          <p:nvPr/>
        </p:nvGrpSpPr>
        <p:grpSpPr>
          <a:xfrm>
            <a:off x="4478139" y="1646338"/>
            <a:ext cx="6900295" cy="2262809"/>
            <a:chOff x="4299266" y="1360287"/>
            <a:chExt cx="6900295" cy="2262809"/>
          </a:xfrm>
        </p:grpSpPr>
        <p:grpSp>
          <p:nvGrpSpPr>
            <p:cNvPr id="729" name="Google Shape;729;p35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730" name="Google Shape;730;p3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31" name="Google Shape;731;p35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2" name="Google Shape;732;p35"/>
            <p:cNvGrpSpPr/>
            <p:nvPr/>
          </p:nvGrpSpPr>
          <p:grpSpPr>
            <a:xfrm>
              <a:off x="6199544" y="1732579"/>
              <a:ext cx="5000017" cy="935789"/>
              <a:chOff x="5998506" y="1992465"/>
              <a:chExt cx="5000017" cy="935789"/>
            </a:xfrm>
          </p:grpSpPr>
          <p:pic>
            <p:nvPicPr>
              <p:cNvPr id="733" name="Google Shape;733;p35"/>
              <p:cNvPicPr preferRelativeResize="0"/>
              <p:nvPr/>
            </p:nvPicPr>
            <p:blipFill rotWithShape="1">
              <a:blip r:embed="rId4">
                <a:alphaModFix/>
              </a:blip>
              <a:srcRect l="73348" t="4" r="5622" b="-4"/>
              <a:stretch/>
            </p:blipFill>
            <p:spPr>
              <a:xfrm>
                <a:off x="6108731" y="2629799"/>
                <a:ext cx="973777" cy="2984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34" name="Google Shape;734;p35"/>
              <p:cNvSpPr txBox="1"/>
              <p:nvPr/>
            </p:nvSpPr>
            <p:spPr>
              <a:xfrm>
                <a:off x="5998506" y="1992465"/>
                <a:ext cx="5000017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Hel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35" name="Google Shape;735;p35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Najpiękniejsza</a:t>
            </a:r>
            <a:r>
              <a:rPr lang="en-US" sz="2600" b="1" i="0" u="none" strike="noStrike" cap="none">
                <a:solidFill>
                  <a:srgbClr val="33333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INSTAplaża</a:t>
            </a:r>
            <a:endParaRPr sz="2600" b="1" i="0" u="none" strike="noStrike" cap="none">
              <a:solidFill>
                <a:srgbClr val="FF55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5282" y="1248455"/>
            <a:ext cx="15902563" cy="4361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36"/>
          <p:cNvSpPr txBox="1"/>
          <p:nvPr/>
        </p:nvSpPr>
        <p:spPr>
          <a:xfrm>
            <a:off x="3168444" y="1814901"/>
            <a:ext cx="585511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najbardziej tętniąca życiem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586" y="1409727"/>
            <a:ext cx="11508827" cy="10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37"/>
          <p:cNvSpPr txBox="1"/>
          <p:nvPr/>
        </p:nvSpPr>
        <p:spPr>
          <a:xfrm>
            <a:off x="1179871" y="346702"/>
            <a:ext cx="630275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najbardziej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tętniąca życiem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38947" y="3146612"/>
            <a:ext cx="16960352" cy="16058042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38"/>
          <p:cNvSpPr txBox="1"/>
          <p:nvPr/>
        </p:nvSpPr>
        <p:spPr>
          <a:xfrm>
            <a:off x="1179871" y="346702"/>
            <a:ext cx="630275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najbardziej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tętniąca życiem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38947" y="3146612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3" name="Google Shape;763;p39"/>
          <p:cNvGrpSpPr/>
          <p:nvPr/>
        </p:nvGrpSpPr>
        <p:grpSpPr>
          <a:xfrm>
            <a:off x="5038025" y="1570736"/>
            <a:ext cx="6900295" cy="2262809"/>
            <a:chOff x="4299266" y="1360287"/>
            <a:chExt cx="6900295" cy="2262809"/>
          </a:xfrm>
        </p:grpSpPr>
        <p:grpSp>
          <p:nvGrpSpPr>
            <p:cNvPr id="764" name="Google Shape;764;p39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765" name="Google Shape;765;p3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6" name="Google Shape;766;p39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39"/>
            <p:cNvGrpSpPr/>
            <p:nvPr/>
          </p:nvGrpSpPr>
          <p:grpSpPr>
            <a:xfrm>
              <a:off x="6199544" y="1732579"/>
              <a:ext cx="5000017" cy="935790"/>
              <a:chOff x="5998506" y="1992465"/>
              <a:chExt cx="5000017" cy="935790"/>
            </a:xfrm>
          </p:grpSpPr>
          <p:pic>
            <p:nvPicPr>
              <p:cNvPr id="768" name="Google Shape;768;p39"/>
              <p:cNvPicPr preferRelativeResize="0"/>
              <p:nvPr/>
            </p:nvPicPr>
            <p:blipFill rotWithShape="1">
              <a:blip r:embed="rId4">
                <a:alphaModFix/>
              </a:blip>
              <a:srcRect l="61916" t="3" r="41" b="-3"/>
              <a:stretch/>
            </p:blipFill>
            <p:spPr>
              <a:xfrm rot="10800000">
                <a:off x="6065330" y="2629800"/>
                <a:ext cx="1761572" cy="2984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9" name="Google Shape;769;p39"/>
              <p:cNvSpPr txBox="1"/>
              <p:nvPr/>
            </p:nvSpPr>
            <p:spPr>
              <a:xfrm>
                <a:off x="5998506" y="1992465"/>
                <a:ext cx="5000017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Sopot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0" name="Google Shape;770;p39"/>
          <p:cNvSpPr txBox="1"/>
          <p:nvPr/>
        </p:nvSpPr>
        <p:spPr>
          <a:xfrm>
            <a:off x="1179871" y="346702"/>
            <a:ext cx="630275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najbardziej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tętniąca życiem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"/>
          <p:cNvSpPr/>
          <p:nvPr/>
        </p:nvSpPr>
        <p:spPr>
          <a:xfrm>
            <a:off x="698500" y="469900"/>
            <a:ext cx="850265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r>
              <a:rPr lang="en-US" sz="2313" b="1" i="0" u="none" strike="noStrike" cap="none">
                <a:solidFill>
                  <a:srgbClr val="FF5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Wakacyjna mapa Polski. </a:t>
            </a:r>
            <a:b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Północ kraju przyciąga najbardziej</a:t>
            </a:r>
            <a:endParaRPr sz="2313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5" name="Google Shape;195;p4"/>
          <p:cNvSpPr/>
          <p:nvPr/>
        </p:nvSpPr>
        <p:spPr>
          <a:xfrm>
            <a:off x="698500" y="1320800"/>
            <a:ext cx="457200" cy="381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"/>
          <p:cNvSpPr/>
          <p:nvPr/>
        </p:nvSpPr>
        <p:spPr>
          <a:xfrm>
            <a:off x="698500" y="2686012"/>
            <a:ext cx="3352800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1" i="0" u="none" strike="noStrike" cap="none">
                <a:solidFill>
                  <a:srgbClr val="FF5500"/>
                </a:solidFill>
                <a:latin typeface="Montserrat"/>
                <a:ea typeface="Montserrat"/>
                <a:cs typeface="Montserrat"/>
                <a:sym typeface="Montserrat"/>
              </a:rPr>
              <a:t>PAS NADMORSKI</a:t>
            </a:r>
            <a:endParaRPr sz="1250" b="0" i="0" u="none" strike="noStrike" cap="none">
              <a:solidFill>
                <a:srgbClr val="FF55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"/>
          <p:cNvSpPr/>
          <p:nvPr/>
        </p:nvSpPr>
        <p:spPr>
          <a:xfrm>
            <a:off x="698500" y="2993986"/>
            <a:ext cx="3352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20"/>
              <a:buFont typeface="Arial"/>
              <a:buNone/>
            </a:pPr>
            <a:r>
              <a:rPr lang="en-US" sz="592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37%</a:t>
            </a:r>
            <a:endParaRPr sz="592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8" name="Google Shape;198;p4"/>
          <p:cNvSpPr/>
          <p:nvPr/>
        </p:nvSpPr>
        <p:spPr>
          <a:xfrm>
            <a:off x="698500" y="3779676"/>
            <a:ext cx="3139440" cy="79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5"/>
              <a:buFont typeface="Arial"/>
              <a:buNone/>
            </a:pPr>
            <a:r>
              <a:rPr lang="en-US" sz="1295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wszystkich planowanych wyjazdów to trzy nadmorskie województwa północy.</a:t>
            </a:r>
            <a:endParaRPr sz="12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4" descr="preencoded.png"/>
          <p:cNvPicPr preferRelativeResize="0"/>
          <p:nvPr/>
        </p:nvPicPr>
        <p:blipFill rotWithShape="1">
          <a:blip r:embed="rId3">
            <a:alphaModFix/>
          </a:blip>
          <a:srcRect t="128" b="3753"/>
          <a:stretch/>
        </p:blipFill>
        <p:spPr>
          <a:xfrm>
            <a:off x="4347997" y="1551611"/>
            <a:ext cx="6881657" cy="44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"/>
          <p:cNvSpPr/>
          <p:nvPr/>
        </p:nvSpPr>
        <p:spPr>
          <a:xfrm>
            <a:off x="158750" y="6343650"/>
            <a:ext cx="1187450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4959E"/>
                </a:solidFill>
                <a:latin typeface="Montserrat"/>
                <a:ea typeface="Montserrat"/>
                <a:cs typeface="Montserrat"/>
                <a:sym typeface="Montserrat"/>
              </a:rPr>
              <a:t>Źródło: badanie Polskiej Organizacji Turystycznej — najpopularniejsze kierunki wg województw (% wskazań)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6616" y="470482"/>
            <a:ext cx="1932672" cy="532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0"/>
          <p:cNvSpPr txBox="1"/>
          <p:nvPr/>
        </p:nvSpPr>
        <p:spPr>
          <a:xfrm>
            <a:off x="1179871" y="346702"/>
            <a:ext cx="630275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najbardziej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tętniąca życiem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4" name="Google Shape;784;p41"/>
          <p:cNvGrpSpPr/>
          <p:nvPr/>
        </p:nvGrpSpPr>
        <p:grpSpPr>
          <a:xfrm>
            <a:off x="2181787" y="3389244"/>
            <a:ext cx="1564321" cy="2262809"/>
            <a:chOff x="2181787" y="3402496"/>
            <a:chExt cx="1564321" cy="2262809"/>
          </a:xfrm>
        </p:grpSpPr>
        <p:pic>
          <p:nvPicPr>
            <p:cNvPr id="785" name="Google Shape;785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1787" y="3402496"/>
              <a:ext cx="1564321" cy="2262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6" name="Google Shape;786;p41"/>
            <p:cNvSpPr txBox="1"/>
            <p:nvPr/>
          </p:nvSpPr>
          <p:spPr>
            <a:xfrm>
              <a:off x="2671101" y="3856029"/>
              <a:ext cx="5856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7" name="Google Shape;787;p41"/>
          <p:cNvGrpSpPr/>
          <p:nvPr/>
        </p:nvGrpSpPr>
        <p:grpSpPr>
          <a:xfrm>
            <a:off x="1113611" y="2138251"/>
            <a:ext cx="3759331" cy="927599"/>
            <a:chOff x="1113611" y="2138251"/>
            <a:chExt cx="3759331" cy="927599"/>
          </a:xfrm>
        </p:grpSpPr>
        <p:pic>
          <p:nvPicPr>
            <p:cNvPr id="788" name="Google Shape;788;p41"/>
            <p:cNvPicPr preferRelativeResize="0"/>
            <p:nvPr/>
          </p:nvPicPr>
          <p:blipFill rotWithShape="1">
            <a:blip r:embed="rId4">
              <a:alphaModFix/>
            </a:blip>
            <a:srcRect l="22968" t="1" b="-1"/>
            <a:stretch/>
          </p:blipFill>
          <p:spPr>
            <a:xfrm rot="10800000">
              <a:off x="1206077" y="2767395"/>
              <a:ext cx="3566846" cy="298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9" name="Google Shape;789;p41"/>
            <p:cNvSpPr txBox="1"/>
            <p:nvPr/>
          </p:nvSpPr>
          <p:spPr>
            <a:xfrm>
              <a:off x="1113611" y="2138251"/>
              <a:ext cx="375933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16227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Świnoujście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0" name="Google Shape;790;p41"/>
          <p:cNvSpPr txBox="1"/>
          <p:nvPr/>
        </p:nvSpPr>
        <p:spPr>
          <a:xfrm>
            <a:off x="1179871" y="346702"/>
            <a:ext cx="630275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najbardziej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tętniąca życiem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077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42"/>
          <p:cNvSpPr txBox="1"/>
          <p:nvPr/>
        </p:nvSpPr>
        <p:spPr>
          <a:xfrm>
            <a:off x="1179871" y="346702"/>
            <a:ext cx="630275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najbardziej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tętniąca życiem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077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6" name="Google Shape;806;p43"/>
          <p:cNvGrpSpPr/>
          <p:nvPr/>
        </p:nvGrpSpPr>
        <p:grpSpPr>
          <a:xfrm>
            <a:off x="2909920" y="2644178"/>
            <a:ext cx="1564321" cy="2262809"/>
            <a:chOff x="2181787" y="3402496"/>
            <a:chExt cx="1564321" cy="2262809"/>
          </a:xfrm>
        </p:grpSpPr>
        <p:pic>
          <p:nvPicPr>
            <p:cNvPr id="807" name="Google Shape;807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1787" y="3402496"/>
              <a:ext cx="1564321" cy="2262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8" name="Google Shape;808;p43"/>
            <p:cNvSpPr txBox="1"/>
            <p:nvPr/>
          </p:nvSpPr>
          <p:spPr>
            <a:xfrm>
              <a:off x="2671101" y="3856029"/>
              <a:ext cx="5856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9" name="Google Shape;809;p43"/>
          <p:cNvGrpSpPr/>
          <p:nvPr/>
        </p:nvGrpSpPr>
        <p:grpSpPr>
          <a:xfrm>
            <a:off x="2066521" y="1393185"/>
            <a:ext cx="3251117" cy="927598"/>
            <a:chOff x="1841744" y="1393185"/>
            <a:chExt cx="3251117" cy="927598"/>
          </a:xfrm>
        </p:grpSpPr>
        <p:pic>
          <p:nvPicPr>
            <p:cNvPr id="810" name="Google Shape;810;p43"/>
            <p:cNvPicPr preferRelativeResize="0"/>
            <p:nvPr/>
          </p:nvPicPr>
          <p:blipFill rotWithShape="1">
            <a:blip r:embed="rId4">
              <a:alphaModFix/>
            </a:blip>
            <a:srcRect l="33855" t="2" b="-2"/>
            <a:stretch/>
          </p:blipFill>
          <p:spPr>
            <a:xfrm>
              <a:off x="1938573" y="2022328"/>
              <a:ext cx="3062749" cy="298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1" name="Google Shape;811;p43"/>
            <p:cNvSpPr txBox="1"/>
            <p:nvPr/>
          </p:nvSpPr>
          <p:spPr>
            <a:xfrm>
              <a:off x="1841744" y="1393185"/>
              <a:ext cx="32511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16227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Kołobrzeg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2" name="Google Shape;812;p43"/>
          <p:cNvSpPr txBox="1"/>
          <p:nvPr/>
        </p:nvSpPr>
        <p:spPr>
          <a:xfrm>
            <a:off x="1179871" y="346702"/>
            <a:ext cx="630275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najbardziej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tętniąca życiem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5282" y="1248455"/>
            <a:ext cx="15902563" cy="4361089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44"/>
          <p:cNvSpPr txBox="1"/>
          <p:nvPr/>
        </p:nvSpPr>
        <p:spPr>
          <a:xfrm>
            <a:off x="3168444" y="2053440"/>
            <a:ext cx="585511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Najbardziej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klimatyczna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dzika plaża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586" y="1409727"/>
            <a:ext cx="11508827" cy="10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45"/>
          <p:cNvSpPr txBox="1"/>
          <p:nvPr/>
        </p:nvSpPr>
        <p:spPr>
          <a:xfrm>
            <a:off x="1179870" y="346702"/>
            <a:ext cx="65726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Najbardziej klimatyczna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dzika plaża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555" y="357188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46"/>
          <p:cNvSpPr txBox="1"/>
          <p:nvPr/>
        </p:nvSpPr>
        <p:spPr>
          <a:xfrm>
            <a:off x="1179870" y="346702"/>
            <a:ext cx="65726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Najbardziej klimatyczna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dzika plaża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0" name="Google Shape;840;p47"/>
          <p:cNvGrpSpPr/>
          <p:nvPr/>
        </p:nvGrpSpPr>
        <p:grpSpPr>
          <a:xfrm>
            <a:off x="5675678" y="1166191"/>
            <a:ext cx="5260983" cy="2262809"/>
            <a:chOff x="4299266" y="1360287"/>
            <a:chExt cx="5260983" cy="2262809"/>
          </a:xfrm>
        </p:grpSpPr>
        <p:grpSp>
          <p:nvGrpSpPr>
            <p:cNvPr id="841" name="Google Shape;841;p47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842" name="Google Shape;842;p4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43" name="Google Shape;843;p47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4" name="Google Shape;844;p47"/>
            <p:cNvGrpSpPr/>
            <p:nvPr/>
          </p:nvGrpSpPr>
          <p:grpSpPr>
            <a:xfrm>
              <a:off x="6199545" y="1732579"/>
              <a:ext cx="3360704" cy="986099"/>
              <a:chOff x="5998507" y="1992465"/>
              <a:chExt cx="3360704" cy="986099"/>
            </a:xfrm>
          </p:grpSpPr>
          <p:pic>
            <p:nvPicPr>
              <p:cNvPr id="845" name="Google Shape;845;p47"/>
              <p:cNvPicPr preferRelativeResize="0"/>
              <p:nvPr/>
            </p:nvPicPr>
            <p:blipFill rotWithShape="1">
              <a:blip r:embed="rId3">
                <a:alphaModFix/>
              </a:blip>
              <a:srcRect l="10212" t="-11953" r="61772" b="-11794"/>
              <a:stretch/>
            </p:blipFill>
            <p:spPr>
              <a:xfrm>
                <a:off x="6096133" y="2609232"/>
                <a:ext cx="1297277" cy="3693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46" name="Google Shape;846;p47"/>
              <p:cNvSpPr txBox="1"/>
              <p:nvPr/>
            </p:nvSpPr>
            <p:spPr>
              <a:xfrm>
                <a:off x="5998507" y="1992465"/>
                <a:ext cx="3360704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Stilo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47" name="Google Shape;847;p47"/>
          <p:cNvSpPr txBox="1"/>
          <p:nvPr/>
        </p:nvSpPr>
        <p:spPr>
          <a:xfrm>
            <a:off x="15293788" y="907228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8" name="Google Shape;848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555" y="3571880"/>
            <a:ext cx="16960352" cy="16058042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47"/>
          <p:cNvSpPr txBox="1"/>
          <p:nvPr/>
        </p:nvSpPr>
        <p:spPr>
          <a:xfrm>
            <a:off x="1179870" y="346702"/>
            <a:ext cx="65726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Najbardziej klimatyczna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dzika plaża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2662" y="357188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8"/>
          <p:cNvSpPr txBox="1"/>
          <p:nvPr/>
        </p:nvSpPr>
        <p:spPr>
          <a:xfrm>
            <a:off x="1179870" y="346702"/>
            <a:ext cx="65726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Najbardziej klimatyczna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dzika plaża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3" name="Google Shape;863;p49"/>
          <p:cNvGrpSpPr/>
          <p:nvPr/>
        </p:nvGrpSpPr>
        <p:grpSpPr>
          <a:xfrm>
            <a:off x="581376" y="2040256"/>
            <a:ext cx="3360704" cy="3508673"/>
            <a:chOff x="3842425" y="114423"/>
            <a:chExt cx="3360704" cy="3508673"/>
          </a:xfrm>
        </p:grpSpPr>
        <p:grpSp>
          <p:nvGrpSpPr>
            <p:cNvPr id="864" name="Google Shape;864;p49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865" name="Google Shape;865;p4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6" name="Google Shape;866;p49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7" name="Google Shape;867;p49"/>
            <p:cNvGrpSpPr/>
            <p:nvPr/>
          </p:nvGrpSpPr>
          <p:grpSpPr>
            <a:xfrm>
              <a:off x="3842425" y="114423"/>
              <a:ext cx="3360704" cy="986099"/>
              <a:chOff x="3641387" y="374309"/>
              <a:chExt cx="3360704" cy="986099"/>
            </a:xfrm>
          </p:grpSpPr>
          <p:pic>
            <p:nvPicPr>
              <p:cNvPr id="868" name="Google Shape;868;p49"/>
              <p:cNvPicPr preferRelativeResize="0"/>
              <p:nvPr/>
            </p:nvPicPr>
            <p:blipFill rotWithShape="1">
              <a:blip r:embed="rId3">
                <a:alphaModFix/>
              </a:blip>
              <a:srcRect l="10211" t="-11953" r="38587" b="-11794"/>
              <a:stretch/>
            </p:blipFill>
            <p:spPr>
              <a:xfrm>
                <a:off x="3739013" y="991076"/>
                <a:ext cx="2370903" cy="3693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9" name="Google Shape;869;p49"/>
              <p:cNvSpPr txBox="1"/>
              <p:nvPr/>
            </p:nvSpPr>
            <p:spPr>
              <a:xfrm>
                <a:off x="3641387" y="374309"/>
                <a:ext cx="3360704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Wisełka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0" name="Google Shape;870;p49"/>
          <p:cNvSpPr txBox="1"/>
          <p:nvPr/>
        </p:nvSpPr>
        <p:spPr>
          <a:xfrm>
            <a:off x="15293788" y="907228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2662" y="3571880"/>
            <a:ext cx="16960352" cy="16058042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49"/>
          <p:cNvSpPr txBox="1"/>
          <p:nvPr/>
        </p:nvSpPr>
        <p:spPr>
          <a:xfrm>
            <a:off x="1179870" y="346702"/>
            <a:ext cx="65726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Najbardziej klimatyczna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dzika plaża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/>
          <p:nvPr/>
        </p:nvSpPr>
        <p:spPr>
          <a:xfrm>
            <a:off x="698500" y="469900"/>
            <a:ext cx="850265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Nie za krótko, nie za długo.</a:t>
            </a:r>
            <a:b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2313" b="1" i="0" u="none" strike="noStrike" cap="none">
                <a:solidFill>
                  <a:srgbClr val="FF5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Taki urlop w wersji rodzinnej</a:t>
            </a:r>
            <a:endParaRPr sz="2313" b="1" i="0" u="none" strike="noStrike" cap="none">
              <a:solidFill>
                <a:srgbClr val="FF55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8" name="Google Shape;208;p5"/>
          <p:cNvSpPr/>
          <p:nvPr/>
        </p:nvSpPr>
        <p:spPr>
          <a:xfrm>
            <a:off x="698500" y="1320800"/>
            <a:ext cx="457200" cy="381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"/>
          <p:cNvSpPr/>
          <p:nvPr/>
        </p:nvSpPr>
        <p:spPr>
          <a:xfrm>
            <a:off x="698500" y="1773217"/>
            <a:ext cx="6002925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Długość głównego wyjazdu krajowego </a:t>
            </a:r>
            <a:b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sezonie letnim 2026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698500" y="5207000"/>
            <a:ext cx="5143500" cy="12700"/>
          </a:xfrm>
          <a:prstGeom prst="rect">
            <a:avLst/>
          </a:prstGeom>
          <a:solidFill>
            <a:srgbClr val="D4D5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892721" y="3508376"/>
            <a:ext cx="403126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25%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2" name="Google Shape;212;p5"/>
          <p:cNvSpPr/>
          <p:nvPr/>
        </p:nvSpPr>
        <p:spPr>
          <a:xfrm>
            <a:off x="751383" y="3771900"/>
            <a:ext cx="635000" cy="1435100"/>
          </a:xfrm>
          <a:prstGeom prst="roundRect">
            <a:avLst>
              <a:gd name="adj" fmla="val 6000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"/>
          <p:cNvSpPr/>
          <p:nvPr/>
        </p:nvSpPr>
        <p:spPr>
          <a:xfrm>
            <a:off x="1763911" y="2530476"/>
            <a:ext cx="421829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42%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1631950" y="2794000"/>
            <a:ext cx="635000" cy="2413000"/>
          </a:xfrm>
          <a:prstGeom prst="roundRect">
            <a:avLst>
              <a:gd name="adj" fmla="val 6000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"/>
          <p:cNvSpPr/>
          <p:nvPr/>
        </p:nvSpPr>
        <p:spPr>
          <a:xfrm>
            <a:off x="2653060" y="3679826"/>
            <a:ext cx="404614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22%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6" name="Google Shape;216;p5"/>
          <p:cNvSpPr/>
          <p:nvPr/>
        </p:nvSpPr>
        <p:spPr>
          <a:xfrm>
            <a:off x="2512467" y="3943350"/>
            <a:ext cx="635000" cy="1263650"/>
          </a:xfrm>
          <a:prstGeom prst="roundRect">
            <a:avLst>
              <a:gd name="adj" fmla="val 6000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"/>
          <p:cNvSpPr/>
          <p:nvPr/>
        </p:nvSpPr>
        <p:spPr>
          <a:xfrm>
            <a:off x="3580755" y="4543425"/>
            <a:ext cx="310356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8" name="Google Shape;218;p5"/>
          <p:cNvSpPr/>
          <p:nvPr/>
        </p:nvSpPr>
        <p:spPr>
          <a:xfrm>
            <a:off x="3393033" y="4806950"/>
            <a:ext cx="635000" cy="400050"/>
          </a:xfrm>
          <a:prstGeom prst="roundRect">
            <a:avLst>
              <a:gd name="adj" fmla="val 9524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4464348" y="4829175"/>
            <a:ext cx="304254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20" name="Google Shape;220;p5"/>
          <p:cNvSpPr/>
          <p:nvPr/>
        </p:nvSpPr>
        <p:spPr>
          <a:xfrm>
            <a:off x="4273550" y="5092700"/>
            <a:ext cx="635000" cy="114300"/>
          </a:xfrm>
          <a:prstGeom prst="roundRect">
            <a:avLst>
              <a:gd name="adj" fmla="val 3333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"/>
          <p:cNvSpPr/>
          <p:nvPr/>
        </p:nvSpPr>
        <p:spPr>
          <a:xfrm>
            <a:off x="5344865" y="4829175"/>
            <a:ext cx="304254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2%</a:t>
            </a:r>
            <a:endParaRPr sz="13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22" name="Google Shape;222;p5"/>
          <p:cNvSpPr/>
          <p:nvPr/>
        </p:nvSpPr>
        <p:spPr>
          <a:xfrm>
            <a:off x="5154067" y="5092700"/>
            <a:ext cx="635000" cy="114300"/>
          </a:xfrm>
          <a:prstGeom prst="roundRect">
            <a:avLst>
              <a:gd name="adj" fmla="val 3333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"/>
          <p:cNvSpPr/>
          <p:nvPr/>
        </p:nvSpPr>
        <p:spPr>
          <a:xfrm>
            <a:off x="673100" y="5308600"/>
            <a:ext cx="715069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1–3 noclegi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1477070" y="5308600"/>
            <a:ext cx="82991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4–6 noclegów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"/>
          <p:cNvSpPr/>
          <p:nvPr/>
        </p:nvSpPr>
        <p:spPr>
          <a:xfrm>
            <a:off x="2395885" y="5308600"/>
            <a:ext cx="82991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7–10 noclegów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3314701" y="5308600"/>
            <a:ext cx="82991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11–14 noclegów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4233516" y="5308600"/>
            <a:ext cx="82991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pow. 15 noclegów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5152331" y="5308600"/>
            <a:ext cx="715069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-US" sz="125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Nie wiem</a:t>
            </a:r>
            <a:endParaRPr sz="12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6552247" y="1790437"/>
            <a:ext cx="5297805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Z kim na krajowe wakacje </a:t>
            </a:r>
            <a:b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w sezonie letnim 2026?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2883" y="3048000"/>
            <a:ext cx="2159000" cy="21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"/>
          <p:cNvSpPr/>
          <p:nvPr/>
        </p:nvSpPr>
        <p:spPr>
          <a:xfrm>
            <a:off x="9044783" y="3455987"/>
            <a:ext cx="152400" cy="152400"/>
          </a:xfrm>
          <a:prstGeom prst="roundRect">
            <a:avLst>
              <a:gd name="adj" fmla="val 20833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"/>
          <p:cNvSpPr/>
          <p:nvPr/>
        </p:nvSpPr>
        <p:spPr>
          <a:xfrm>
            <a:off x="9298784" y="3424237"/>
            <a:ext cx="91017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Z rodziną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"/>
          <p:cNvSpPr/>
          <p:nvPr/>
        </p:nvSpPr>
        <p:spPr>
          <a:xfrm>
            <a:off x="10278619" y="3416301"/>
            <a:ext cx="48651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80%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4" name="Google Shape;234;p5"/>
          <p:cNvSpPr/>
          <p:nvPr/>
        </p:nvSpPr>
        <p:spPr>
          <a:xfrm>
            <a:off x="9044783" y="3852863"/>
            <a:ext cx="152400" cy="152400"/>
          </a:xfrm>
          <a:prstGeom prst="roundRect">
            <a:avLst>
              <a:gd name="adj" fmla="val 2083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"/>
          <p:cNvSpPr/>
          <p:nvPr/>
        </p:nvSpPr>
        <p:spPr>
          <a:xfrm>
            <a:off x="9298783" y="3821113"/>
            <a:ext cx="1144831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Sam / sama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"/>
          <p:cNvSpPr/>
          <p:nvPr/>
        </p:nvSpPr>
        <p:spPr>
          <a:xfrm>
            <a:off x="10491939" y="3813176"/>
            <a:ext cx="43695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10%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7" name="Google Shape;237;p5"/>
          <p:cNvSpPr/>
          <p:nvPr/>
        </p:nvSpPr>
        <p:spPr>
          <a:xfrm>
            <a:off x="9044783" y="4249737"/>
            <a:ext cx="152400" cy="152400"/>
          </a:xfrm>
          <a:prstGeom prst="roundRect">
            <a:avLst>
              <a:gd name="adj" fmla="val 20833"/>
            </a:avLst>
          </a:prstGeom>
          <a:solidFill>
            <a:srgbClr val="EE9F2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"/>
          <p:cNvSpPr/>
          <p:nvPr/>
        </p:nvSpPr>
        <p:spPr>
          <a:xfrm>
            <a:off x="9298784" y="4217987"/>
            <a:ext cx="138750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Ze znajomymi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5"/>
          <p:cNvSpPr/>
          <p:nvPr/>
        </p:nvSpPr>
        <p:spPr>
          <a:xfrm>
            <a:off x="10712551" y="4210051"/>
            <a:ext cx="35029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0" name="Google Shape;240;p5"/>
          <p:cNvSpPr/>
          <p:nvPr/>
        </p:nvSpPr>
        <p:spPr>
          <a:xfrm>
            <a:off x="9044783" y="4646613"/>
            <a:ext cx="152400" cy="152400"/>
          </a:xfrm>
          <a:prstGeom prst="roundRect">
            <a:avLst>
              <a:gd name="adj" fmla="val 20833"/>
            </a:avLst>
          </a:prstGeom>
          <a:solidFill>
            <a:srgbClr val="B4B5B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"/>
          <p:cNvSpPr/>
          <p:nvPr/>
        </p:nvSpPr>
        <p:spPr>
          <a:xfrm>
            <a:off x="9298783" y="4614863"/>
            <a:ext cx="154117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Inne / Nie wiem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5"/>
          <p:cNvSpPr/>
          <p:nvPr/>
        </p:nvSpPr>
        <p:spPr>
          <a:xfrm>
            <a:off x="10852252" y="4606925"/>
            <a:ext cx="34056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158750" y="6343650"/>
            <a:ext cx="1187450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4959E"/>
                </a:solidFill>
                <a:latin typeface="Montserrat"/>
                <a:ea typeface="Montserrat"/>
                <a:cs typeface="Montserrat"/>
                <a:sym typeface="Montserrat"/>
              </a:rPr>
              <a:t>Źródło: badanie Polskiej Organizacji Turystycznej — plany wyjazdowe Polaków, lato 2026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6616" y="470482"/>
            <a:ext cx="1932672" cy="532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99668" y="3040255"/>
            <a:ext cx="16960352" cy="16058042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50"/>
          <p:cNvSpPr txBox="1"/>
          <p:nvPr/>
        </p:nvSpPr>
        <p:spPr>
          <a:xfrm>
            <a:off x="1179870" y="346702"/>
            <a:ext cx="65726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Najbardziej klimatyczna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dzika plaża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6" name="Google Shape;886;p51"/>
          <p:cNvGrpSpPr/>
          <p:nvPr/>
        </p:nvGrpSpPr>
        <p:grpSpPr>
          <a:xfrm>
            <a:off x="5505558" y="1697844"/>
            <a:ext cx="5467241" cy="2262809"/>
            <a:chOff x="4299266" y="1360287"/>
            <a:chExt cx="5467241" cy="2262809"/>
          </a:xfrm>
        </p:grpSpPr>
        <p:grpSp>
          <p:nvGrpSpPr>
            <p:cNvPr id="887" name="Google Shape;887;p51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888" name="Google Shape;888;p5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89" name="Google Shape;889;p51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51"/>
            <p:cNvGrpSpPr/>
            <p:nvPr/>
          </p:nvGrpSpPr>
          <p:grpSpPr>
            <a:xfrm>
              <a:off x="6199544" y="1732579"/>
              <a:ext cx="3566963" cy="986099"/>
              <a:chOff x="5998506" y="1992465"/>
              <a:chExt cx="3566963" cy="986099"/>
            </a:xfrm>
          </p:grpSpPr>
          <p:pic>
            <p:nvPicPr>
              <p:cNvPr id="891" name="Google Shape;891;p51"/>
              <p:cNvPicPr preferRelativeResize="0"/>
              <p:nvPr/>
            </p:nvPicPr>
            <p:blipFill rotWithShape="1">
              <a:blip r:embed="rId3">
                <a:alphaModFix/>
              </a:blip>
              <a:srcRect l="10212" t="-11953" r="17583" b="-11794"/>
              <a:stretch/>
            </p:blipFill>
            <p:spPr>
              <a:xfrm>
                <a:off x="6096133" y="2609232"/>
                <a:ext cx="3343441" cy="3693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92" name="Google Shape;892;p51"/>
              <p:cNvSpPr txBox="1"/>
              <p:nvPr/>
            </p:nvSpPr>
            <p:spPr>
              <a:xfrm>
                <a:off x="5998506" y="1992465"/>
                <a:ext cx="3566963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Mikoszewo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93" name="Google Shape;893;p51"/>
          <p:cNvSpPr txBox="1"/>
          <p:nvPr/>
        </p:nvSpPr>
        <p:spPr>
          <a:xfrm>
            <a:off x="15293788" y="907228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4" name="Google Shape;894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99668" y="3040255"/>
            <a:ext cx="16960352" cy="16058042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51"/>
          <p:cNvSpPr txBox="1"/>
          <p:nvPr/>
        </p:nvSpPr>
        <p:spPr>
          <a:xfrm>
            <a:off x="1179870" y="346702"/>
            <a:ext cx="65726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Najbardziej klimatyczna </a:t>
            </a: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dzika plaża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83441" y="966495"/>
            <a:ext cx="17958882" cy="49250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52"/>
          <p:cNvSpPr txBox="1"/>
          <p:nvPr/>
        </p:nvSpPr>
        <p:spPr>
          <a:xfrm>
            <a:off x="2917722" y="2177127"/>
            <a:ext cx="635655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roku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586" y="1409727"/>
            <a:ext cx="11508827" cy="10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53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roku </a:t>
            </a: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769" y="3524680"/>
            <a:ext cx="16960352" cy="16058042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54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roku </a:t>
            </a: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769" y="352468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3" name="Google Shape;923;p55"/>
          <p:cNvGrpSpPr/>
          <p:nvPr/>
        </p:nvGrpSpPr>
        <p:grpSpPr>
          <a:xfrm>
            <a:off x="1486644" y="1530362"/>
            <a:ext cx="5000017" cy="3483835"/>
            <a:chOff x="3404218" y="139261"/>
            <a:chExt cx="5000017" cy="3483835"/>
          </a:xfrm>
        </p:grpSpPr>
        <p:grpSp>
          <p:nvGrpSpPr>
            <p:cNvPr id="924" name="Google Shape;924;p55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925" name="Google Shape;925;p5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26" name="Google Shape;926;p55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7" name="Google Shape;927;p55"/>
            <p:cNvGrpSpPr/>
            <p:nvPr/>
          </p:nvGrpSpPr>
          <p:grpSpPr>
            <a:xfrm>
              <a:off x="3404218" y="139261"/>
              <a:ext cx="5000017" cy="953867"/>
              <a:chOff x="3203180" y="399147"/>
              <a:chExt cx="5000017" cy="953867"/>
            </a:xfrm>
          </p:grpSpPr>
          <p:pic>
            <p:nvPicPr>
              <p:cNvPr id="928" name="Google Shape;928;p55"/>
              <p:cNvPicPr preferRelativeResize="0"/>
              <p:nvPr/>
            </p:nvPicPr>
            <p:blipFill rotWithShape="1">
              <a:blip r:embed="rId4">
                <a:alphaModFix/>
              </a:blip>
              <a:srcRect l="31511" t="-3340" r="1348" b="-2716"/>
              <a:stretch/>
            </p:blipFill>
            <p:spPr>
              <a:xfrm>
                <a:off x="3313405" y="1036481"/>
                <a:ext cx="3108872" cy="3165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29" name="Google Shape;929;p55"/>
              <p:cNvSpPr txBox="1"/>
              <p:nvPr/>
            </p:nvSpPr>
            <p:spPr>
              <a:xfrm>
                <a:off x="3203180" y="399147"/>
                <a:ext cx="5000017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Dźwirzyno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30" name="Google Shape;930;p55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roku </a:t>
            </a: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56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roku </a:t>
            </a: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Google Shape;94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916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4" name="Google Shape;944;p57"/>
          <p:cNvGrpSpPr/>
          <p:nvPr/>
        </p:nvGrpSpPr>
        <p:grpSpPr>
          <a:xfrm>
            <a:off x="2181787" y="3287644"/>
            <a:ext cx="1564321" cy="2262809"/>
            <a:chOff x="2181787" y="3402496"/>
            <a:chExt cx="1564321" cy="2262809"/>
          </a:xfrm>
        </p:grpSpPr>
        <p:pic>
          <p:nvPicPr>
            <p:cNvPr id="945" name="Google Shape;945;p5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1787" y="3402496"/>
              <a:ext cx="1564321" cy="2262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6" name="Google Shape;946;p57"/>
            <p:cNvSpPr txBox="1"/>
            <p:nvPr/>
          </p:nvSpPr>
          <p:spPr>
            <a:xfrm>
              <a:off x="2671101" y="3856029"/>
              <a:ext cx="5856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7" name="Google Shape;947;p57"/>
          <p:cNvGrpSpPr/>
          <p:nvPr/>
        </p:nvGrpSpPr>
        <p:grpSpPr>
          <a:xfrm>
            <a:off x="1113611" y="2036651"/>
            <a:ext cx="3759331" cy="927599"/>
            <a:chOff x="1113611" y="2138251"/>
            <a:chExt cx="3759331" cy="927599"/>
          </a:xfrm>
        </p:grpSpPr>
        <p:pic>
          <p:nvPicPr>
            <p:cNvPr id="948" name="Google Shape;948;p57"/>
            <p:cNvPicPr preferRelativeResize="0"/>
            <p:nvPr/>
          </p:nvPicPr>
          <p:blipFill rotWithShape="1">
            <a:blip r:embed="rId4">
              <a:alphaModFix/>
            </a:blip>
            <a:srcRect l="22968" t="1" b="-1"/>
            <a:stretch/>
          </p:blipFill>
          <p:spPr>
            <a:xfrm rot="10800000">
              <a:off x="1206077" y="2767395"/>
              <a:ext cx="3566846" cy="298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9" name="Google Shape;949;p57"/>
            <p:cNvSpPr txBox="1"/>
            <p:nvPr/>
          </p:nvSpPr>
          <p:spPr>
            <a:xfrm>
              <a:off x="1113611" y="2138251"/>
              <a:ext cx="375933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16227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Świnoujście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0" name="Google Shape;950;p57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roku </a:t>
            </a: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555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58"/>
          <p:cNvSpPr txBox="1"/>
          <p:nvPr/>
        </p:nvSpPr>
        <p:spPr>
          <a:xfrm>
            <a:off x="1179871" y="346702"/>
            <a:ext cx="57966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roku </a:t>
            </a: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8961" y="54569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59"/>
          <p:cNvSpPr txBox="1"/>
          <p:nvPr/>
        </p:nvSpPr>
        <p:spPr>
          <a:xfrm>
            <a:off x="1179871" y="346702"/>
            <a:ext cx="51471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FF55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Plaża roku </a:t>
            </a:r>
            <a:r>
              <a:rPr lang="en-US" sz="2600" b="1" i="0" u="none" strike="noStrike" cap="none">
                <a:solidFill>
                  <a:srgbClr val="16227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5" name="Google Shape;965;p59"/>
          <p:cNvGrpSpPr/>
          <p:nvPr/>
        </p:nvGrpSpPr>
        <p:grpSpPr>
          <a:xfrm>
            <a:off x="4132629" y="1524780"/>
            <a:ext cx="5260983" cy="2262809"/>
            <a:chOff x="4299266" y="1360287"/>
            <a:chExt cx="5260983" cy="2262809"/>
          </a:xfrm>
        </p:grpSpPr>
        <p:grpSp>
          <p:nvGrpSpPr>
            <p:cNvPr id="966" name="Google Shape;966;p59"/>
            <p:cNvGrpSpPr/>
            <p:nvPr/>
          </p:nvGrpSpPr>
          <p:grpSpPr>
            <a:xfrm>
              <a:off x="4299266" y="1360287"/>
              <a:ext cx="1564321" cy="2262809"/>
              <a:chOff x="4098228" y="1620173"/>
              <a:chExt cx="1564321" cy="2262809"/>
            </a:xfrm>
          </p:grpSpPr>
          <p:pic>
            <p:nvPicPr>
              <p:cNvPr id="967" name="Google Shape;967;p5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098228" y="1620173"/>
                <a:ext cx="1564321" cy="2262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68" name="Google Shape;968;p59"/>
              <p:cNvSpPr txBox="1"/>
              <p:nvPr/>
            </p:nvSpPr>
            <p:spPr>
              <a:xfrm>
                <a:off x="4587542" y="2089748"/>
                <a:ext cx="58569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1" i="0" u="none" strike="noStrike" cap="none">
                    <a:solidFill>
                      <a:schemeClr val="lt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9" name="Google Shape;969;p59"/>
            <p:cNvGrpSpPr/>
            <p:nvPr/>
          </p:nvGrpSpPr>
          <p:grpSpPr>
            <a:xfrm>
              <a:off x="6199545" y="1732579"/>
              <a:ext cx="3360704" cy="986099"/>
              <a:chOff x="5998507" y="1992465"/>
              <a:chExt cx="3360704" cy="986099"/>
            </a:xfrm>
          </p:grpSpPr>
          <p:pic>
            <p:nvPicPr>
              <p:cNvPr id="970" name="Google Shape;970;p59"/>
              <p:cNvPicPr preferRelativeResize="0"/>
              <p:nvPr/>
            </p:nvPicPr>
            <p:blipFill rotWithShape="1">
              <a:blip r:embed="rId3">
                <a:alphaModFix/>
              </a:blip>
              <a:srcRect l="7299" t="-13461" r="57067" b="-10286"/>
              <a:stretch/>
            </p:blipFill>
            <p:spPr>
              <a:xfrm>
                <a:off x="6127919" y="2609232"/>
                <a:ext cx="1649996" cy="3693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71" name="Google Shape;971;p59"/>
              <p:cNvSpPr txBox="1"/>
              <p:nvPr/>
            </p:nvSpPr>
            <p:spPr>
              <a:xfrm>
                <a:off x="5998507" y="1992465"/>
                <a:ext cx="3360704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en-US" sz="4400" b="1" i="0" u="none" strike="noStrike" cap="none">
                    <a:solidFill>
                      <a:srgbClr val="162271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rPr>
                  <a:t>Ustka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2" name="Google Shape;972;p59"/>
          <p:cNvSpPr txBox="1"/>
          <p:nvPr/>
        </p:nvSpPr>
        <p:spPr>
          <a:xfrm>
            <a:off x="15293788" y="907228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3" name="Google Shape;973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555" y="3429000"/>
            <a:ext cx="16960352" cy="16058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/>
          <p:nvPr/>
        </p:nvSpPr>
        <p:spPr>
          <a:xfrm>
            <a:off x="698500" y="469900"/>
            <a:ext cx="7690485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r>
              <a:rPr lang="en-US" sz="2313" b="1" i="0" u="none" strike="noStrike" cap="none">
                <a:solidFill>
                  <a:srgbClr val="FF5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Wakacyjny budżet </a:t>
            </a:r>
            <a: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Polaków na lato 2026</a:t>
            </a:r>
            <a:endParaRPr sz="2313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698500" y="965200"/>
            <a:ext cx="457200" cy="381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"/>
          <p:cNvSpPr/>
          <p:nvPr/>
        </p:nvSpPr>
        <p:spPr>
          <a:xfrm>
            <a:off x="698500" y="1763939"/>
            <a:ext cx="118745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Przeciętny planowany koszt wyjazdu krajowego </a:t>
            </a: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na 1 osobę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"/>
          <p:cNvSpPr/>
          <p:nvPr/>
        </p:nvSpPr>
        <p:spPr>
          <a:xfrm>
            <a:off x="698500" y="5402489"/>
            <a:ext cx="10795000" cy="12700"/>
          </a:xfrm>
          <a:prstGeom prst="rect">
            <a:avLst/>
          </a:prstGeom>
          <a:solidFill>
            <a:srgbClr val="D4D5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"/>
          <p:cNvSpPr/>
          <p:nvPr/>
        </p:nvSpPr>
        <p:spPr>
          <a:xfrm>
            <a:off x="1247180" y="3684815"/>
            <a:ext cx="43507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14%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5" name="Google Shape;255;p6"/>
          <p:cNvSpPr/>
          <p:nvPr/>
        </p:nvSpPr>
        <p:spPr>
          <a:xfrm>
            <a:off x="899567" y="3992789"/>
            <a:ext cx="1079500" cy="1409700"/>
          </a:xfrm>
          <a:prstGeom prst="roundRect">
            <a:avLst>
              <a:gd name="adj" fmla="val 3529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6"/>
          <p:cNvSpPr/>
          <p:nvPr/>
        </p:nvSpPr>
        <p:spPr>
          <a:xfrm>
            <a:off x="3093740" y="2173515"/>
            <a:ext cx="467271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29%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7" name="Google Shape;257;p6"/>
          <p:cNvSpPr/>
          <p:nvPr/>
        </p:nvSpPr>
        <p:spPr>
          <a:xfrm>
            <a:off x="2762201" y="2481489"/>
            <a:ext cx="1079500" cy="2921000"/>
          </a:xfrm>
          <a:prstGeom prst="roundRect">
            <a:avLst>
              <a:gd name="adj" fmla="val 3529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6"/>
          <p:cNvSpPr/>
          <p:nvPr/>
        </p:nvSpPr>
        <p:spPr>
          <a:xfrm>
            <a:off x="4976415" y="3481615"/>
            <a:ext cx="427236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16%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59" name="Google Shape;259;p6"/>
          <p:cNvSpPr/>
          <p:nvPr/>
        </p:nvSpPr>
        <p:spPr>
          <a:xfrm>
            <a:off x="4624883" y="3789589"/>
            <a:ext cx="1079500" cy="1612900"/>
          </a:xfrm>
          <a:prstGeom prst="roundRect">
            <a:avLst>
              <a:gd name="adj" fmla="val 3529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"/>
          <p:cNvSpPr/>
          <p:nvPr/>
        </p:nvSpPr>
        <p:spPr>
          <a:xfrm>
            <a:off x="6841232" y="3888015"/>
            <a:ext cx="42287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12%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1" name="Google Shape;261;p6"/>
          <p:cNvSpPr/>
          <p:nvPr/>
        </p:nvSpPr>
        <p:spPr>
          <a:xfrm>
            <a:off x="6487517" y="4195989"/>
            <a:ext cx="1079500" cy="1206500"/>
          </a:xfrm>
          <a:prstGeom prst="roundRect">
            <a:avLst>
              <a:gd name="adj" fmla="val 3529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8701733" y="3481615"/>
            <a:ext cx="427236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16%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3" name="Google Shape;263;p6"/>
          <p:cNvSpPr/>
          <p:nvPr/>
        </p:nvSpPr>
        <p:spPr>
          <a:xfrm>
            <a:off x="8350201" y="3789589"/>
            <a:ext cx="1079500" cy="1612900"/>
          </a:xfrm>
          <a:prstGeom prst="roundRect">
            <a:avLst>
              <a:gd name="adj" fmla="val 3529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6"/>
          <p:cNvSpPr/>
          <p:nvPr/>
        </p:nvSpPr>
        <p:spPr>
          <a:xfrm>
            <a:off x="10567939" y="3786415"/>
            <a:ext cx="420191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13%</a:t>
            </a:r>
            <a:endParaRPr sz="15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5" name="Google Shape;265;p6"/>
          <p:cNvSpPr/>
          <p:nvPr/>
        </p:nvSpPr>
        <p:spPr>
          <a:xfrm>
            <a:off x="10212883" y="4094389"/>
            <a:ext cx="1079500" cy="1308100"/>
          </a:xfrm>
          <a:prstGeom prst="roundRect">
            <a:avLst>
              <a:gd name="adj" fmla="val 3529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"/>
          <p:cNvSpPr/>
          <p:nvPr/>
        </p:nvSpPr>
        <p:spPr>
          <a:xfrm>
            <a:off x="624418" y="5516790"/>
            <a:ext cx="1629797" cy="23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</a:pPr>
            <a:r>
              <a:rPr lang="en-US" sz="1203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Do 1 000 zł</a:t>
            </a:r>
            <a:endParaRPr sz="120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"/>
          <p:cNvSpPr/>
          <p:nvPr/>
        </p:nvSpPr>
        <p:spPr>
          <a:xfrm>
            <a:off x="2487050" y="5516790"/>
            <a:ext cx="1629851" cy="23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</a:pPr>
            <a:r>
              <a:rPr lang="en-US" sz="1203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1 001 – 2 000 zł</a:t>
            </a:r>
            <a:endParaRPr sz="120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4349736" y="5516790"/>
            <a:ext cx="1629797" cy="23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</a:pPr>
            <a:r>
              <a:rPr lang="en-US" sz="1203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2 001 – 3 000 zł</a:t>
            </a:r>
            <a:endParaRPr sz="120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6"/>
          <p:cNvSpPr/>
          <p:nvPr/>
        </p:nvSpPr>
        <p:spPr>
          <a:xfrm>
            <a:off x="6212367" y="5516790"/>
            <a:ext cx="1629851" cy="23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</a:pPr>
            <a:r>
              <a:rPr lang="en-US" sz="1203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3 001 – 4 000 zł</a:t>
            </a:r>
            <a:endParaRPr sz="120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"/>
          <p:cNvSpPr/>
          <p:nvPr/>
        </p:nvSpPr>
        <p:spPr>
          <a:xfrm>
            <a:off x="8075050" y="5516790"/>
            <a:ext cx="1629851" cy="23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</a:pPr>
            <a:r>
              <a:rPr lang="en-US" sz="1203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Powyżej 4 000 zł</a:t>
            </a:r>
            <a:endParaRPr sz="120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6"/>
          <p:cNvSpPr/>
          <p:nvPr/>
        </p:nvSpPr>
        <p:spPr>
          <a:xfrm>
            <a:off x="9937733" y="5516790"/>
            <a:ext cx="1629851" cy="23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</a:pPr>
            <a:r>
              <a:rPr lang="en-US" sz="1203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Nie wiem</a:t>
            </a:r>
            <a:endParaRPr sz="120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6"/>
          <p:cNvSpPr/>
          <p:nvPr/>
        </p:nvSpPr>
        <p:spPr>
          <a:xfrm>
            <a:off x="158750" y="6343650"/>
            <a:ext cx="1187450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4959E"/>
                </a:solidFill>
                <a:latin typeface="Montserrat"/>
                <a:ea typeface="Montserrat"/>
                <a:cs typeface="Montserrat"/>
                <a:sym typeface="Montserrat"/>
              </a:rPr>
              <a:t>Źródło: badanie Polskiej Organizacji Turystycznej — plany wyjazdowe Polaków, lato 2026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6616" y="470482"/>
            <a:ext cx="1932672" cy="532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60"/>
          <p:cNvSpPr txBox="1"/>
          <p:nvPr/>
        </p:nvSpPr>
        <p:spPr>
          <a:xfrm>
            <a:off x="3145972" y="2644170"/>
            <a:ext cx="9748156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Gratulujemy</a:t>
            </a:r>
            <a:r>
              <a:rPr lang="en-US" sz="96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9" name="Google Shape;97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75241" y="3140970"/>
            <a:ext cx="5950482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61"/>
          <p:cNvPicPr preferRelativeResize="0"/>
          <p:nvPr/>
        </p:nvPicPr>
        <p:blipFill rotWithShape="1">
          <a:blip r:embed="rId3">
            <a:alphaModFix/>
          </a:blip>
          <a:srcRect l="1457" r="1457"/>
          <a:stretch/>
        </p:blipFill>
        <p:spPr>
          <a:xfrm flipH="1">
            <a:off x="6866965" y="0"/>
            <a:ext cx="532503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785" y="1436946"/>
            <a:ext cx="2128423" cy="20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785" y="1782631"/>
            <a:ext cx="2128423" cy="206017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61"/>
          <p:cNvSpPr txBox="1"/>
          <p:nvPr/>
        </p:nvSpPr>
        <p:spPr>
          <a:xfrm>
            <a:off x="689174" y="2930361"/>
            <a:ext cx="553397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Pytania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 odpowiedzi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9" name="Google Shape;989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914" y="6067363"/>
            <a:ext cx="2753939" cy="23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210" y="5811675"/>
            <a:ext cx="2031441" cy="559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62"/>
          <p:cNvPicPr preferRelativeResize="0"/>
          <p:nvPr/>
        </p:nvPicPr>
        <p:blipFill rotWithShape="1">
          <a:blip r:embed="rId3">
            <a:alphaModFix/>
          </a:blip>
          <a:srcRect l="24830" t="19236" r="12459"/>
          <a:stretch/>
        </p:blipFill>
        <p:spPr>
          <a:xfrm>
            <a:off x="6866965" y="0"/>
            <a:ext cx="532503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785" y="1436946"/>
            <a:ext cx="2128423" cy="20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3785" y="1782631"/>
            <a:ext cx="2128423" cy="20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914" y="6067363"/>
            <a:ext cx="2753939" cy="23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210" y="5811675"/>
            <a:ext cx="2031441" cy="559436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62"/>
          <p:cNvSpPr txBox="1"/>
          <p:nvPr/>
        </p:nvSpPr>
        <p:spPr>
          <a:xfrm>
            <a:off x="689174" y="2930361"/>
            <a:ext cx="553397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Dziękujemy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7"/>
          <p:cNvGrpSpPr/>
          <p:nvPr/>
        </p:nvGrpSpPr>
        <p:grpSpPr>
          <a:xfrm>
            <a:off x="4902225" y="1775778"/>
            <a:ext cx="2387550" cy="219075"/>
            <a:chOff x="4785652" y="1775778"/>
            <a:chExt cx="2387550" cy="219075"/>
          </a:xfrm>
        </p:grpSpPr>
        <p:sp>
          <p:nvSpPr>
            <p:cNvPr id="280" name="Google Shape;280;p7"/>
            <p:cNvSpPr/>
            <p:nvPr/>
          </p:nvSpPr>
          <p:spPr>
            <a:xfrm>
              <a:off x="4785652" y="1796414"/>
              <a:ext cx="152400" cy="152400"/>
            </a:xfrm>
            <a:prstGeom prst="roundRect">
              <a:avLst>
                <a:gd name="adj" fmla="val 20833"/>
              </a:avLst>
            </a:prstGeom>
            <a:solidFill>
              <a:srgbClr val="E3520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5014252" y="1775778"/>
              <a:ext cx="437307" cy="219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250" b="0" i="0" u="none" strike="noStrike" cap="none">
                  <a:solidFill>
                    <a:srgbClr val="3D405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2024</a:t>
              </a:r>
              <a:endParaRPr sz="12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5654759" y="1796414"/>
              <a:ext cx="152400" cy="152400"/>
            </a:xfrm>
            <a:prstGeom prst="roundRect">
              <a:avLst>
                <a:gd name="adj" fmla="val 20833"/>
              </a:avLst>
            </a:prstGeom>
            <a:solidFill>
              <a:srgbClr val="17227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5883359" y="1775778"/>
              <a:ext cx="425747" cy="219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250" b="0" i="0" u="none" strike="noStrike" cap="none">
                  <a:solidFill>
                    <a:srgbClr val="3D405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2025</a:t>
              </a:r>
              <a:endParaRPr sz="12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6512306" y="1796414"/>
              <a:ext cx="152400" cy="152400"/>
            </a:xfrm>
            <a:prstGeom prst="roundRect">
              <a:avLst>
                <a:gd name="adj" fmla="val 20833"/>
              </a:avLst>
            </a:prstGeom>
            <a:solidFill>
              <a:srgbClr val="00AE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6740906" y="1775778"/>
              <a:ext cx="432296" cy="219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250" b="0" i="0" u="none" strike="noStrike" cap="none">
                  <a:solidFill>
                    <a:srgbClr val="3D405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2026</a:t>
              </a:r>
              <a:endParaRPr sz="12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7"/>
          <p:cNvSpPr/>
          <p:nvPr/>
        </p:nvSpPr>
        <p:spPr>
          <a:xfrm>
            <a:off x="735012" y="2418716"/>
            <a:ext cx="5692775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Rezerwacje wakacyjne na Travelist.pl </a:t>
            </a:r>
            <a:r>
              <a:rPr lang="en-US" sz="12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2024–2026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7"/>
          <p:cNvSpPr/>
          <p:nvPr/>
        </p:nvSpPr>
        <p:spPr>
          <a:xfrm>
            <a:off x="735011" y="5082540"/>
            <a:ext cx="5175250" cy="12700"/>
          </a:xfrm>
          <a:prstGeom prst="rect">
            <a:avLst/>
          </a:prstGeom>
          <a:solidFill>
            <a:srgbClr val="D4D5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>
            <a:off x="867716" y="3520440"/>
            <a:ext cx="177800" cy="156210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>
            <a:off x="1102666" y="3596640"/>
            <a:ext cx="177800" cy="148590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>
            <a:off x="1337616" y="3177540"/>
            <a:ext cx="177800" cy="190500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1933226" y="4123690"/>
            <a:ext cx="177800" cy="95885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>
            <a:off x="2168176" y="3755390"/>
            <a:ext cx="177800" cy="132715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2403126" y="3882390"/>
            <a:ext cx="177800" cy="120015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/>
          <p:nvPr/>
        </p:nvSpPr>
        <p:spPr>
          <a:xfrm>
            <a:off x="2998786" y="4479290"/>
            <a:ext cx="177800" cy="60325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3233736" y="4460240"/>
            <a:ext cx="177800" cy="62230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3468686" y="4237990"/>
            <a:ext cx="177800" cy="84455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4064296" y="4644390"/>
            <a:ext cx="177800" cy="43815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4299246" y="4822190"/>
            <a:ext cx="177800" cy="26035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7"/>
          <p:cNvSpPr/>
          <p:nvPr/>
        </p:nvSpPr>
        <p:spPr>
          <a:xfrm>
            <a:off x="4534196" y="4841240"/>
            <a:ext cx="177800" cy="24130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5129856" y="4841240"/>
            <a:ext cx="177800" cy="24130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7"/>
          <p:cNvSpPr/>
          <p:nvPr/>
        </p:nvSpPr>
        <p:spPr>
          <a:xfrm>
            <a:off x="5364806" y="4644390"/>
            <a:ext cx="177800" cy="43815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7"/>
          <p:cNvSpPr/>
          <p:nvPr/>
        </p:nvSpPr>
        <p:spPr>
          <a:xfrm>
            <a:off x="5599756" y="4860290"/>
            <a:ext cx="177800" cy="22225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689356" y="5184140"/>
            <a:ext cx="100442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Morze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1754863" y="5184140"/>
            <a:ext cx="1004476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Góry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2820426" y="5184140"/>
            <a:ext cx="100442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Jeziora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"/>
          <p:cNvSpPr/>
          <p:nvPr/>
        </p:nvSpPr>
        <p:spPr>
          <a:xfrm>
            <a:off x="3885933" y="5184140"/>
            <a:ext cx="1004476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Miasta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"/>
          <p:cNvSpPr/>
          <p:nvPr/>
        </p:nvSpPr>
        <p:spPr>
          <a:xfrm>
            <a:off x="4951496" y="5184140"/>
            <a:ext cx="100442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Pozostałe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"/>
          <p:cNvSpPr/>
          <p:nvPr/>
        </p:nvSpPr>
        <p:spPr>
          <a:xfrm>
            <a:off x="6354762" y="2418716"/>
            <a:ext cx="5692775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Średnia cena za dobę na wakacje</a:t>
            </a:r>
            <a:r>
              <a:rPr lang="en-US" sz="12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 2024–2026 na Travelist.pl (zł)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"/>
          <p:cNvSpPr/>
          <p:nvPr/>
        </p:nvSpPr>
        <p:spPr>
          <a:xfrm>
            <a:off x="6354761" y="5082540"/>
            <a:ext cx="5175250" cy="12700"/>
          </a:xfrm>
          <a:prstGeom prst="rect">
            <a:avLst/>
          </a:prstGeom>
          <a:solidFill>
            <a:srgbClr val="D4D5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"/>
          <p:cNvSpPr/>
          <p:nvPr/>
        </p:nvSpPr>
        <p:spPr>
          <a:xfrm>
            <a:off x="6358929" y="3145790"/>
            <a:ext cx="315267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669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1" name="Google Shape;311;p7"/>
          <p:cNvSpPr/>
          <p:nvPr/>
        </p:nvSpPr>
        <p:spPr>
          <a:xfrm>
            <a:off x="6402237" y="3348990"/>
            <a:ext cx="177800" cy="173355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"/>
          <p:cNvSpPr/>
          <p:nvPr/>
        </p:nvSpPr>
        <p:spPr>
          <a:xfrm>
            <a:off x="6680546" y="3056890"/>
            <a:ext cx="321369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704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3" name="Google Shape;313;p7"/>
          <p:cNvSpPr/>
          <p:nvPr/>
        </p:nvSpPr>
        <p:spPr>
          <a:xfrm>
            <a:off x="6726930" y="3260090"/>
            <a:ext cx="177800" cy="182245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"/>
          <p:cNvSpPr/>
          <p:nvPr/>
        </p:nvSpPr>
        <p:spPr>
          <a:xfrm>
            <a:off x="7008265" y="2974340"/>
            <a:ext cx="306189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736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5" name="Google Shape;315;p7"/>
          <p:cNvSpPr/>
          <p:nvPr/>
        </p:nvSpPr>
        <p:spPr>
          <a:xfrm>
            <a:off x="7047060" y="3177540"/>
            <a:ext cx="177800" cy="190500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"/>
          <p:cNvSpPr/>
          <p:nvPr/>
        </p:nvSpPr>
        <p:spPr>
          <a:xfrm>
            <a:off x="7426472" y="3406140"/>
            <a:ext cx="311944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568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7" name="Google Shape;317;p7"/>
          <p:cNvSpPr/>
          <p:nvPr/>
        </p:nvSpPr>
        <p:spPr>
          <a:xfrm>
            <a:off x="7468144" y="3609340"/>
            <a:ext cx="177800" cy="147320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7"/>
          <p:cNvSpPr/>
          <p:nvPr/>
        </p:nvSpPr>
        <p:spPr>
          <a:xfrm>
            <a:off x="7744766" y="3361690"/>
            <a:ext cx="311944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586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9" name="Google Shape;319;p7"/>
          <p:cNvSpPr/>
          <p:nvPr/>
        </p:nvSpPr>
        <p:spPr>
          <a:xfrm>
            <a:off x="7786438" y="3564890"/>
            <a:ext cx="177800" cy="151765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7"/>
          <p:cNvSpPr/>
          <p:nvPr/>
        </p:nvSpPr>
        <p:spPr>
          <a:xfrm>
            <a:off x="8063060" y="3266440"/>
            <a:ext cx="31497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624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1" name="Google Shape;321;p7"/>
          <p:cNvSpPr/>
          <p:nvPr/>
        </p:nvSpPr>
        <p:spPr>
          <a:xfrm>
            <a:off x="8106220" y="3469640"/>
            <a:ext cx="177800" cy="161290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7"/>
          <p:cNvSpPr/>
          <p:nvPr/>
        </p:nvSpPr>
        <p:spPr>
          <a:xfrm>
            <a:off x="8489056" y="3228340"/>
            <a:ext cx="306189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637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3" name="Google Shape;323;p7"/>
          <p:cNvSpPr/>
          <p:nvPr/>
        </p:nvSpPr>
        <p:spPr>
          <a:xfrm>
            <a:off x="8527850" y="3431540"/>
            <a:ext cx="177800" cy="165100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"/>
          <p:cNvSpPr/>
          <p:nvPr/>
        </p:nvSpPr>
        <p:spPr>
          <a:xfrm>
            <a:off x="8801594" y="3158490"/>
            <a:ext cx="322064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664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5" name="Google Shape;325;p7"/>
          <p:cNvSpPr/>
          <p:nvPr/>
        </p:nvSpPr>
        <p:spPr>
          <a:xfrm>
            <a:off x="8848326" y="3361690"/>
            <a:ext cx="177800" cy="172085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"/>
          <p:cNvSpPr/>
          <p:nvPr/>
        </p:nvSpPr>
        <p:spPr>
          <a:xfrm>
            <a:off x="9130009" y="3183890"/>
            <a:ext cx="316458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654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7" name="Google Shape;327;p7"/>
          <p:cNvSpPr/>
          <p:nvPr/>
        </p:nvSpPr>
        <p:spPr>
          <a:xfrm>
            <a:off x="9173913" y="3387090"/>
            <a:ext cx="177800" cy="169545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"/>
          <p:cNvSpPr/>
          <p:nvPr/>
        </p:nvSpPr>
        <p:spPr>
          <a:xfrm>
            <a:off x="9551937" y="3749040"/>
            <a:ext cx="315813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436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29" name="Google Shape;329;p7"/>
          <p:cNvSpPr/>
          <p:nvPr/>
        </p:nvSpPr>
        <p:spPr>
          <a:xfrm>
            <a:off x="9595543" y="3952240"/>
            <a:ext cx="177800" cy="113030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7"/>
          <p:cNvSpPr/>
          <p:nvPr/>
        </p:nvSpPr>
        <p:spPr>
          <a:xfrm>
            <a:off x="9874100" y="3602990"/>
            <a:ext cx="328861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494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1" name="Google Shape;331;p7"/>
          <p:cNvSpPr/>
          <p:nvPr/>
        </p:nvSpPr>
        <p:spPr>
          <a:xfrm>
            <a:off x="9924205" y="3806190"/>
            <a:ext cx="177800" cy="127635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"/>
          <p:cNvSpPr/>
          <p:nvPr/>
        </p:nvSpPr>
        <p:spPr>
          <a:xfrm>
            <a:off x="10209311" y="3577590"/>
            <a:ext cx="305395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502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3" name="Google Shape;333;p7"/>
          <p:cNvSpPr/>
          <p:nvPr/>
        </p:nvSpPr>
        <p:spPr>
          <a:xfrm>
            <a:off x="10247708" y="3780790"/>
            <a:ext cx="177800" cy="130175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"/>
          <p:cNvSpPr/>
          <p:nvPr/>
        </p:nvSpPr>
        <p:spPr>
          <a:xfrm>
            <a:off x="10631536" y="3571240"/>
            <a:ext cx="308173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505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5" name="Google Shape;335;p7"/>
          <p:cNvSpPr/>
          <p:nvPr/>
        </p:nvSpPr>
        <p:spPr>
          <a:xfrm>
            <a:off x="10671322" y="3774440"/>
            <a:ext cx="177800" cy="1308100"/>
          </a:xfrm>
          <a:prstGeom prst="roundRect">
            <a:avLst>
              <a:gd name="adj" fmla="val 17857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7"/>
          <p:cNvSpPr/>
          <p:nvPr/>
        </p:nvSpPr>
        <p:spPr>
          <a:xfrm>
            <a:off x="10946059" y="3456940"/>
            <a:ext cx="307529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550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7" name="Google Shape;337;p7"/>
          <p:cNvSpPr/>
          <p:nvPr/>
        </p:nvSpPr>
        <p:spPr>
          <a:xfrm>
            <a:off x="10985498" y="3660140"/>
            <a:ext cx="177800" cy="1422400"/>
          </a:xfrm>
          <a:prstGeom prst="roundRect">
            <a:avLst>
              <a:gd name="adj" fmla="val 17857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7"/>
          <p:cNvSpPr/>
          <p:nvPr/>
        </p:nvSpPr>
        <p:spPr>
          <a:xfrm>
            <a:off x="11259938" y="3380740"/>
            <a:ext cx="306189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579</a:t>
            </a:r>
            <a:endParaRPr sz="105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39" name="Google Shape;339;p7"/>
          <p:cNvSpPr/>
          <p:nvPr/>
        </p:nvSpPr>
        <p:spPr>
          <a:xfrm>
            <a:off x="11298732" y="3583940"/>
            <a:ext cx="177800" cy="1498600"/>
          </a:xfrm>
          <a:prstGeom prst="roundRect">
            <a:avLst>
              <a:gd name="adj" fmla="val 1785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"/>
          <p:cNvSpPr/>
          <p:nvPr/>
        </p:nvSpPr>
        <p:spPr>
          <a:xfrm>
            <a:off x="6309106" y="5184140"/>
            <a:ext cx="100442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Morze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"/>
          <p:cNvSpPr/>
          <p:nvPr/>
        </p:nvSpPr>
        <p:spPr>
          <a:xfrm>
            <a:off x="7374613" y="5184140"/>
            <a:ext cx="1004476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Góry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"/>
          <p:cNvSpPr/>
          <p:nvPr/>
        </p:nvSpPr>
        <p:spPr>
          <a:xfrm>
            <a:off x="8440176" y="5184140"/>
            <a:ext cx="100442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Jeziora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"/>
          <p:cNvSpPr/>
          <p:nvPr/>
        </p:nvSpPr>
        <p:spPr>
          <a:xfrm>
            <a:off x="9505683" y="5184140"/>
            <a:ext cx="1004476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Miasta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7"/>
          <p:cNvSpPr/>
          <p:nvPr/>
        </p:nvSpPr>
        <p:spPr>
          <a:xfrm>
            <a:off x="10571246" y="5184140"/>
            <a:ext cx="100442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Pozostałe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7"/>
          <p:cNvSpPr/>
          <p:nvPr/>
        </p:nvSpPr>
        <p:spPr>
          <a:xfrm>
            <a:off x="698500" y="469900"/>
            <a:ext cx="850265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r>
              <a:rPr lang="en-US" sz="2313" b="1" i="0" u="none" strike="noStrike" cap="none">
                <a:solidFill>
                  <a:srgbClr val="FF5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Jak wakacje… to nad Bałtykiem! </a:t>
            </a:r>
            <a:b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Pomimo wyższych cen</a:t>
            </a:r>
            <a:endParaRPr sz="2313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46" name="Google Shape;346;p7"/>
          <p:cNvSpPr/>
          <p:nvPr/>
        </p:nvSpPr>
        <p:spPr>
          <a:xfrm>
            <a:off x="698500" y="1320800"/>
            <a:ext cx="457200" cy="381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9307" y="582385"/>
            <a:ext cx="2753939" cy="23272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7"/>
          <p:cNvSpPr/>
          <p:nvPr/>
        </p:nvSpPr>
        <p:spPr>
          <a:xfrm>
            <a:off x="158750" y="6343650"/>
            <a:ext cx="1187450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4959E"/>
                </a:solidFill>
                <a:latin typeface="Montserrat"/>
                <a:ea typeface="Montserrat"/>
                <a:cs typeface="Montserrat"/>
                <a:sym typeface="Montserrat"/>
              </a:rPr>
              <a:t>Źródło: dane Travelist.pl (stan na 17.06.2026)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"/>
          <p:cNvSpPr/>
          <p:nvPr/>
        </p:nvSpPr>
        <p:spPr>
          <a:xfrm>
            <a:off x="698500" y="469900"/>
            <a:ext cx="850265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Wakacje nad Bałtykiem </a:t>
            </a:r>
            <a:b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2313" b="1" i="0" u="none" strike="noStrike" cap="none">
                <a:solidFill>
                  <a:srgbClr val="FF5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 komfortowo i z wyżywieniem!</a:t>
            </a:r>
            <a:endParaRPr sz="2313" b="1" i="0" u="none" strike="noStrike" cap="none">
              <a:solidFill>
                <a:srgbClr val="FF55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55" name="Google Shape;355;p8"/>
          <p:cNvSpPr/>
          <p:nvPr/>
        </p:nvSpPr>
        <p:spPr>
          <a:xfrm>
            <a:off x="698500" y="1320800"/>
            <a:ext cx="457200" cy="381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8"/>
          <p:cNvSpPr/>
          <p:nvPr/>
        </p:nvSpPr>
        <p:spPr>
          <a:xfrm>
            <a:off x="698500" y="1797051"/>
            <a:ext cx="118745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Rozkład rezerwacji </a:t>
            </a: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wg typu wyżywienia </a:t>
            </a: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na Travelist.pl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8"/>
          <p:cNvSpPr/>
          <p:nvPr/>
        </p:nvSpPr>
        <p:spPr>
          <a:xfrm>
            <a:off x="698500" y="2440914"/>
            <a:ext cx="152400" cy="152400"/>
          </a:xfrm>
          <a:prstGeom prst="roundRect">
            <a:avLst>
              <a:gd name="adj" fmla="val 20833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8"/>
          <p:cNvSpPr/>
          <p:nvPr/>
        </p:nvSpPr>
        <p:spPr>
          <a:xfrm>
            <a:off x="927100" y="2451100"/>
            <a:ext cx="1660624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3"/>
              <a:buFont typeface="Arial"/>
              <a:buNone/>
            </a:pPr>
            <a:r>
              <a:rPr lang="en-US" sz="1163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RO · bez wyżywienia</a:t>
            </a:r>
            <a:endParaRPr sz="1163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59" name="Google Shape;359;p8"/>
          <p:cNvSpPr/>
          <p:nvPr/>
        </p:nvSpPr>
        <p:spPr>
          <a:xfrm>
            <a:off x="2765524" y="2440914"/>
            <a:ext cx="152400" cy="152400"/>
          </a:xfrm>
          <a:prstGeom prst="roundRect">
            <a:avLst>
              <a:gd name="adj" fmla="val 20833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8"/>
          <p:cNvSpPr/>
          <p:nvPr/>
        </p:nvSpPr>
        <p:spPr>
          <a:xfrm>
            <a:off x="2994124" y="2451100"/>
            <a:ext cx="1567954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3"/>
              <a:buFont typeface="Arial"/>
              <a:buNone/>
            </a:pPr>
            <a:r>
              <a:rPr lang="en-US" sz="1163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BB · ze śniadaniem</a:t>
            </a:r>
            <a:endParaRPr sz="1163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1" name="Google Shape;361;p8"/>
          <p:cNvSpPr/>
          <p:nvPr/>
        </p:nvSpPr>
        <p:spPr>
          <a:xfrm>
            <a:off x="4739878" y="2440914"/>
            <a:ext cx="152400" cy="152400"/>
          </a:xfrm>
          <a:prstGeom prst="roundRect">
            <a:avLst>
              <a:gd name="adj" fmla="val 20833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8"/>
          <p:cNvSpPr/>
          <p:nvPr/>
        </p:nvSpPr>
        <p:spPr>
          <a:xfrm>
            <a:off x="4968478" y="2451100"/>
            <a:ext cx="1064369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3"/>
              <a:buFont typeface="Arial"/>
              <a:buNone/>
            </a:pPr>
            <a:r>
              <a:rPr lang="en-US" sz="1163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HB · 2 posiłki</a:t>
            </a:r>
            <a:endParaRPr sz="1163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3" name="Google Shape;363;p8"/>
          <p:cNvSpPr/>
          <p:nvPr/>
        </p:nvSpPr>
        <p:spPr>
          <a:xfrm>
            <a:off x="6210647" y="2440914"/>
            <a:ext cx="152400" cy="152400"/>
          </a:xfrm>
          <a:prstGeom prst="roundRect">
            <a:avLst>
              <a:gd name="adj" fmla="val 20833"/>
            </a:avLst>
          </a:prstGeom>
          <a:solidFill>
            <a:srgbClr val="EE9F2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8"/>
          <p:cNvSpPr/>
          <p:nvPr/>
        </p:nvSpPr>
        <p:spPr>
          <a:xfrm>
            <a:off x="6439247" y="2451100"/>
            <a:ext cx="1804156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3"/>
              <a:buFont typeface="Arial"/>
              <a:buNone/>
            </a:pPr>
            <a:r>
              <a:rPr lang="en-US" sz="1163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FB · pełne wyżywienie</a:t>
            </a:r>
            <a:endParaRPr sz="1163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5" name="Google Shape;365;p8"/>
          <p:cNvSpPr/>
          <p:nvPr/>
        </p:nvSpPr>
        <p:spPr>
          <a:xfrm>
            <a:off x="698500" y="5591174"/>
            <a:ext cx="10795000" cy="12700"/>
          </a:xfrm>
          <a:prstGeom prst="rect">
            <a:avLst/>
          </a:prstGeom>
          <a:solidFill>
            <a:srgbClr val="D4D5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8"/>
          <p:cNvSpPr/>
          <p:nvPr/>
        </p:nvSpPr>
        <p:spPr>
          <a:xfrm>
            <a:off x="968276" y="5197474"/>
            <a:ext cx="283369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7" name="Google Shape;367;p8"/>
          <p:cNvSpPr/>
          <p:nvPr/>
        </p:nvSpPr>
        <p:spPr>
          <a:xfrm>
            <a:off x="925810" y="5432425"/>
            <a:ext cx="317500" cy="158750"/>
          </a:xfrm>
          <a:prstGeom prst="roundRect">
            <a:avLst>
              <a:gd name="adj" fmla="val 20000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8"/>
          <p:cNvSpPr/>
          <p:nvPr/>
        </p:nvSpPr>
        <p:spPr>
          <a:xfrm>
            <a:off x="1316732" y="4975225"/>
            <a:ext cx="348456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12%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9" name="Google Shape;369;p8"/>
          <p:cNvSpPr/>
          <p:nvPr/>
        </p:nvSpPr>
        <p:spPr>
          <a:xfrm>
            <a:off x="1306810" y="5210174"/>
            <a:ext cx="317500" cy="381000"/>
          </a:xfrm>
          <a:prstGeom prst="roundRect">
            <a:avLst>
              <a:gd name="adj" fmla="val 10000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8"/>
          <p:cNvSpPr/>
          <p:nvPr/>
        </p:nvSpPr>
        <p:spPr>
          <a:xfrm>
            <a:off x="1693168" y="2816225"/>
            <a:ext cx="357585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81%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71" name="Google Shape;371;p8"/>
          <p:cNvSpPr/>
          <p:nvPr/>
        </p:nvSpPr>
        <p:spPr>
          <a:xfrm>
            <a:off x="1687810" y="3051174"/>
            <a:ext cx="317500" cy="2540000"/>
          </a:xfrm>
          <a:prstGeom prst="roundRect">
            <a:avLst>
              <a:gd name="adj" fmla="val 10000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8"/>
          <p:cNvSpPr/>
          <p:nvPr/>
        </p:nvSpPr>
        <p:spPr>
          <a:xfrm>
            <a:off x="2110582" y="5292724"/>
            <a:ext cx="284758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73" name="Google Shape;373;p8"/>
          <p:cNvSpPr/>
          <p:nvPr/>
        </p:nvSpPr>
        <p:spPr>
          <a:xfrm>
            <a:off x="2068810" y="5527674"/>
            <a:ext cx="317500" cy="63500"/>
          </a:xfrm>
          <a:prstGeom prst="roundRect">
            <a:avLst>
              <a:gd name="adj" fmla="val 50000"/>
            </a:avLst>
          </a:prstGeom>
          <a:solidFill>
            <a:srgbClr val="EE9F2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8"/>
          <p:cNvSpPr/>
          <p:nvPr/>
        </p:nvSpPr>
        <p:spPr>
          <a:xfrm>
            <a:off x="3166468" y="5260975"/>
            <a:ext cx="282625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75" name="Google Shape;375;p8"/>
          <p:cNvSpPr/>
          <p:nvPr/>
        </p:nvSpPr>
        <p:spPr>
          <a:xfrm>
            <a:off x="3123654" y="5495925"/>
            <a:ext cx="317500" cy="95250"/>
          </a:xfrm>
          <a:prstGeom prst="roundRect">
            <a:avLst>
              <a:gd name="adj" fmla="val 33333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8"/>
          <p:cNvSpPr/>
          <p:nvPr/>
        </p:nvSpPr>
        <p:spPr>
          <a:xfrm>
            <a:off x="3504654" y="4416425"/>
            <a:ext cx="389632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30%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77" name="Google Shape;377;p8"/>
          <p:cNvSpPr/>
          <p:nvPr/>
        </p:nvSpPr>
        <p:spPr>
          <a:xfrm>
            <a:off x="3515320" y="4651374"/>
            <a:ext cx="317500" cy="939800"/>
          </a:xfrm>
          <a:prstGeom prst="roundRect">
            <a:avLst>
              <a:gd name="adj" fmla="val 10000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8"/>
          <p:cNvSpPr/>
          <p:nvPr/>
        </p:nvSpPr>
        <p:spPr>
          <a:xfrm>
            <a:off x="3906986" y="3254375"/>
            <a:ext cx="39112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67%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79" name="Google Shape;379;p8"/>
          <p:cNvSpPr/>
          <p:nvPr/>
        </p:nvSpPr>
        <p:spPr>
          <a:xfrm>
            <a:off x="3918397" y="3489325"/>
            <a:ext cx="317500" cy="2101850"/>
          </a:xfrm>
          <a:prstGeom prst="roundRect">
            <a:avLst>
              <a:gd name="adj" fmla="val 10000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8"/>
          <p:cNvSpPr/>
          <p:nvPr/>
        </p:nvSpPr>
        <p:spPr>
          <a:xfrm>
            <a:off x="4346923" y="5343525"/>
            <a:ext cx="296019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81" name="Google Shape;381;p8"/>
          <p:cNvSpPr/>
          <p:nvPr/>
        </p:nvSpPr>
        <p:spPr>
          <a:xfrm>
            <a:off x="5388273" y="5260975"/>
            <a:ext cx="282625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82" name="Google Shape;382;p8"/>
          <p:cNvSpPr/>
          <p:nvPr/>
        </p:nvSpPr>
        <p:spPr>
          <a:xfrm>
            <a:off x="5345460" y="5495925"/>
            <a:ext cx="317500" cy="95250"/>
          </a:xfrm>
          <a:prstGeom prst="roundRect">
            <a:avLst>
              <a:gd name="adj" fmla="val 33333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8"/>
          <p:cNvSpPr/>
          <p:nvPr/>
        </p:nvSpPr>
        <p:spPr>
          <a:xfrm>
            <a:off x="5726460" y="4448175"/>
            <a:ext cx="383977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29%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84" name="Google Shape;384;p8"/>
          <p:cNvSpPr/>
          <p:nvPr/>
        </p:nvSpPr>
        <p:spPr>
          <a:xfrm>
            <a:off x="5734298" y="4683124"/>
            <a:ext cx="317500" cy="908050"/>
          </a:xfrm>
          <a:prstGeom prst="roundRect">
            <a:avLst>
              <a:gd name="adj" fmla="val 10000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8"/>
          <p:cNvSpPr/>
          <p:nvPr/>
        </p:nvSpPr>
        <p:spPr>
          <a:xfrm>
            <a:off x="6123136" y="3222625"/>
            <a:ext cx="393105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68%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86" name="Google Shape;386;p8"/>
          <p:cNvSpPr/>
          <p:nvPr/>
        </p:nvSpPr>
        <p:spPr>
          <a:xfrm>
            <a:off x="6135539" y="3457574"/>
            <a:ext cx="317500" cy="2133600"/>
          </a:xfrm>
          <a:prstGeom prst="roundRect">
            <a:avLst>
              <a:gd name="adj" fmla="val 10000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8"/>
          <p:cNvSpPr/>
          <p:nvPr/>
        </p:nvSpPr>
        <p:spPr>
          <a:xfrm>
            <a:off x="6565057" y="5343525"/>
            <a:ext cx="296019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88" name="Google Shape;388;p8"/>
          <p:cNvSpPr/>
          <p:nvPr/>
        </p:nvSpPr>
        <p:spPr>
          <a:xfrm>
            <a:off x="7612956" y="5102224"/>
            <a:ext cx="292397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8%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89" name="Google Shape;389;p8"/>
          <p:cNvSpPr/>
          <p:nvPr/>
        </p:nvSpPr>
        <p:spPr>
          <a:xfrm>
            <a:off x="7575004" y="5337174"/>
            <a:ext cx="317500" cy="254000"/>
          </a:xfrm>
          <a:prstGeom prst="roundRect">
            <a:avLst>
              <a:gd name="adj" fmla="val 12500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8"/>
          <p:cNvSpPr/>
          <p:nvPr/>
        </p:nvSpPr>
        <p:spPr>
          <a:xfrm>
            <a:off x="7956004" y="2879725"/>
            <a:ext cx="389632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79%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91" name="Google Shape;391;p8"/>
          <p:cNvSpPr/>
          <p:nvPr/>
        </p:nvSpPr>
        <p:spPr>
          <a:xfrm>
            <a:off x="7966670" y="3114674"/>
            <a:ext cx="317500" cy="2476500"/>
          </a:xfrm>
          <a:prstGeom prst="roundRect">
            <a:avLst>
              <a:gd name="adj" fmla="val 10000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8"/>
          <p:cNvSpPr/>
          <p:nvPr/>
        </p:nvSpPr>
        <p:spPr>
          <a:xfrm>
            <a:off x="8369301" y="4949824"/>
            <a:ext cx="346323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13%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93" name="Google Shape;393;p8"/>
          <p:cNvSpPr/>
          <p:nvPr/>
        </p:nvSpPr>
        <p:spPr>
          <a:xfrm>
            <a:off x="8358336" y="5184774"/>
            <a:ext cx="317500" cy="406400"/>
          </a:xfrm>
          <a:prstGeom prst="roundRect">
            <a:avLst>
              <a:gd name="adj" fmla="val 10000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8"/>
          <p:cNvSpPr/>
          <p:nvPr/>
        </p:nvSpPr>
        <p:spPr>
          <a:xfrm>
            <a:off x="8775453" y="5343525"/>
            <a:ext cx="296019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95" name="Google Shape;395;p8"/>
          <p:cNvSpPr/>
          <p:nvPr/>
        </p:nvSpPr>
        <p:spPr>
          <a:xfrm>
            <a:off x="9806583" y="5229225"/>
            <a:ext cx="29453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96" name="Google Shape;396;p8"/>
          <p:cNvSpPr/>
          <p:nvPr/>
        </p:nvSpPr>
        <p:spPr>
          <a:xfrm>
            <a:off x="9769723" y="5464174"/>
            <a:ext cx="317500" cy="127000"/>
          </a:xfrm>
          <a:prstGeom prst="roundRect">
            <a:avLst>
              <a:gd name="adj" fmla="val 25000"/>
            </a:avLst>
          </a:prstGeom>
          <a:solidFill>
            <a:srgbClr val="1722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8"/>
          <p:cNvSpPr/>
          <p:nvPr/>
        </p:nvSpPr>
        <p:spPr>
          <a:xfrm>
            <a:off x="10150724" y="4606924"/>
            <a:ext cx="38715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24%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98" name="Google Shape;398;p8"/>
          <p:cNvSpPr/>
          <p:nvPr/>
        </p:nvSpPr>
        <p:spPr>
          <a:xfrm>
            <a:off x="10160149" y="4841874"/>
            <a:ext cx="317500" cy="749300"/>
          </a:xfrm>
          <a:prstGeom prst="roundRect">
            <a:avLst>
              <a:gd name="adj" fmla="val 10000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8"/>
          <p:cNvSpPr/>
          <p:nvPr/>
        </p:nvSpPr>
        <p:spPr>
          <a:xfrm>
            <a:off x="10550575" y="3851275"/>
            <a:ext cx="40243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48%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0" name="Google Shape;400;p8"/>
          <p:cNvSpPr/>
          <p:nvPr/>
        </p:nvSpPr>
        <p:spPr>
          <a:xfrm>
            <a:off x="10567640" y="4086225"/>
            <a:ext cx="317500" cy="1504950"/>
          </a:xfrm>
          <a:prstGeom prst="roundRect">
            <a:avLst>
              <a:gd name="adj" fmla="val 10000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8"/>
          <p:cNvSpPr/>
          <p:nvPr/>
        </p:nvSpPr>
        <p:spPr>
          <a:xfrm>
            <a:off x="10965707" y="4606924"/>
            <a:ext cx="387151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16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24%</a:t>
            </a:r>
            <a:endParaRPr sz="1200" b="1" i="0" u="none" strike="noStrike" cap="none">
              <a:solidFill>
                <a:srgbClr val="16227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2" name="Google Shape;402;p8"/>
          <p:cNvSpPr/>
          <p:nvPr/>
        </p:nvSpPr>
        <p:spPr>
          <a:xfrm>
            <a:off x="10975131" y="4841874"/>
            <a:ext cx="317500" cy="749300"/>
          </a:xfrm>
          <a:prstGeom prst="roundRect">
            <a:avLst>
              <a:gd name="adj" fmla="val 10000"/>
            </a:avLst>
          </a:prstGeom>
          <a:solidFill>
            <a:srgbClr val="EE9F2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8"/>
          <p:cNvSpPr/>
          <p:nvPr/>
        </p:nvSpPr>
        <p:spPr>
          <a:xfrm>
            <a:off x="602744" y="5705475"/>
            <a:ext cx="2106633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Morze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8"/>
          <p:cNvSpPr/>
          <p:nvPr/>
        </p:nvSpPr>
        <p:spPr>
          <a:xfrm>
            <a:off x="2822662" y="5705475"/>
            <a:ext cx="2106687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Góry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8"/>
          <p:cNvSpPr/>
          <p:nvPr/>
        </p:nvSpPr>
        <p:spPr>
          <a:xfrm>
            <a:off x="5042632" y="5705475"/>
            <a:ext cx="2106687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Jeziora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8"/>
          <p:cNvSpPr/>
          <p:nvPr/>
        </p:nvSpPr>
        <p:spPr>
          <a:xfrm>
            <a:off x="7262601" y="5705475"/>
            <a:ext cx="2106687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Miasta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8"/>
          <p:cNvSpPr/>
          <p:nvPr/>
        </p:nvSpPr>
        <p:spPr>
          <a:xfrm>
            <a:off x="9482571" y="5705475"/>
            <a:ext cx="2106687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E1F26"/>
                </a:solidFill>
                <a:latin typeface="Montserrat"/>
                <a:ea typeface="Montserrat"/>
                <a:cs typeface="Montserrat"/>
                <a:sym typeface="Montserrat"/>
              </a:rPr>
              <a:t>Pozostałe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8"/>
          <p:cNvSpPr/>
          <p:nvPr/>
        </p:nvSpPr>
        <p:spPr>
          <a:xfrm>
            <a:off x="158750" y="6343650"/>
            <a:ext cx="1187450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4959E"/>
                </a:solidFill>
                <a:latin typeface="Montserrat"/>
                <a:ea typeface="Montserrat"/>
                <a:cs typeface="Montserrat"/>
                <a:sym typeface="Montserrat"/>
              </a:rPr>
              <a:t>Źródło: dane Travelist.pl (stan na 17.06.2026)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9307" y="582385"/>
            <a:ext cx="2753939" cy="232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9"/>
          <p:cNvSpPr/>
          <p:nvPr/>
        </p:nvSpPr>
        <p:spPr>
          <a:xfrm>
            <a:off x="698500" y="469900"/>
            <a:ext cx="850265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3"/>
              <a:buFont typeface="Arial"/>
              <a:buNone/>
            </a:pPr>
            <a: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Tego najczęściej szukamy w hotelu.</a:t>
            </a:r>
            <a:br>
              <a:rPr lang="en-US" sz="2313" b="1" i="0" u="none" strike="noStrike" cap="none">
                <a:solidFill>
                  <a:srgbClr val="17227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2313" b="1" i="0" u="none" strike="noStrike" cap="none">
                <a:solidFill>
                  <a:srgbClr val="FF5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Kluczowe jest wyżywienie</a:t>
            </a:r>
            <a:endParaRPr sz="2313" b="1" i="0" u="none" strike="noStrike" cap="none">
              <a:solidFill>
                <a:srgbClr val="FF55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16" name="Google Shape;416;p9"/>
          <p:cNvSpPr/>
          <p:nvPr/>
        </p:nvSpPr>
        <p:spPr>
          <a:xfrm>
            <a:off x="698500" y="1320800"/>
            <a:ext cx="457200" cy="38100"/>
          </a:xfrm>
          <a:prstGeom prst="roundRect">
            <a:avLst>
              <a:gd name="adj" fmla="val 50000"/>
            </a:avLst>
          </a:prstGeom>
          <a:solidFill>
            <a:srgbClr val="FF55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9"/>
          <p:cNvSpPr/>
          <p:nvPr/>
        </p:nvSpPr>
        <p:spPr>
          <a:xfrm>
            <a:off x="698500" y="1797051"/>
            <a:ext cx="11874500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D405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Najczęściej wybierane filtry hotelowe</a:t>
            </a:r>
            <a:r>
              <a:rPr lang="en-US" sz="1400" b="0" i="0" u="none" strike="noStrike" cap="none">
                <a:solidFill>
                  <a:srgbClr val="3D4052"/>
                </a:solidFill>
                <a:latin typeface="Montserrat"/>
                <a:ea typeface="Montserrat"/>
                <a:cs typeface="Montserrat"/>
                <a:sym typeface="Montserrat"/>
              </a:rPr>
              <a:t> na Travelist.pl </a:t>
            </a:r>
            <a:r>
              <a:rPr lang="en-US" sz="1400" b="0" i="0" u="none" strike="noStrike" cap="none">
                <a:solidFill>
                  <a:srgbClr val="94959E"/>
                </a:solidFill>
                <a:latin typeface="Montserrat"/>
                <a:ea typeface="Montserrat"/>
                <a:cs typeface="Montserrat"/>
                <a:sym typeface="Montserrat"/>
              </a:rPr>
              <a:t>(01–05.2026, liczba wyszukiwań)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9"/>
          <p:cNvSpPr/>
          <p:nvPr/>
        </p:nvSpPr>
        <p:spPr>
          <a:xfrm>
            <a:off x="158750" y="6343650"/>
            <a:ext cx="1187450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4959E"/>
                </a:solidFill>
                <a:latin typeface="Montserrat"/>
                <a:ea typeface="Montserrat"/>
                <a:cs typeface="Montserrat"/>
                <a:sym typeface="Montserrat"/>
              </a:rPr>
              <a:t>Źródło: dane Travelist.pl (stan na 17.06.2026)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9307" y="582385"/>
            <a:ext cx="2753939" cy="23272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9"/>
          <p:cNvSpPr/>
          <p:nvPr/>
        </p:nvSpPr>
        <p:spPr>
          <a:xfrm>
            <a:off x="698500" y="5388769"/>
            <a:ext cx="10795000" cy="12700"/>
          </a:xfrm>
          <a:prstGeom prst="rect">
            <a:avLst/>
          </a:prstGeom>
          <a:solidFill>
            <a:srgbClr val="D4D5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>
            <a:off x="845096" y="2797969"/>
            <a:ext cx="584200" cy="2590800"/>
          </a:xfrm>
          <a:prstGeom prst="roundRect">
            <a:avLst>
              <a:gd name="adj" fmla="val 5435"/>
            </a:avLst>
          </a:prstGeom>
          <a:solidFill>
            <a:srgbClr val="E3520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>
            <a:off x="1836886" y="3940969"/>
            <a:ext cx="584200" cy="1447800"/>
          </a:xfrm>
          <a:prstGeom prst="roundRect">
            <a:avLst>
              <a:gd name="adj" fmla="val 5435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9"/>
          <p:cNvSpPr/>
          <p:nvPr/>
        </p:nvSpPr>
        <p:spPr>
          <a:xfrm>
            <a:off x="2828627" y="4518819"/>
            <a:ext cx="584200" cy="869950"/>
          </a:xfrm>
          <a:prstGeom prst="roundRect">
            <a:avLst>
              <a:gd name="adj" fmla="val 5435"/>
            </a:avLst>
          </a:prstGeom>
          <a:solidFill>
            <a:srgbClr val="E3520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E3520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9"/>
          <p:cNvSpPr/>
          <p:nvPr/>
        </p:nvSpPr>
        <p:spPr>
          <a:xfrm>
            <a:off x="3820418" y="4766469"/>
            <a:ext cx="584200" cy="622300"/>
          </a:xfrm>
          <a:prstGeom prst="roundRect">
            <a:avLst>
              <a:gd name="adj" fmla="val 5435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>
            <a:off x="4812159" y="4823619"/>
            <a:ext cx="584200" cy="565150"/>
          </a:xfrm>
          <a:prstGeom prst="roundRect">
            <a:avLst>
              <a:gd name="adj" fmla="val 5618"/>
            </a:avLst>
          </a:prstGeom>
          <a:solidFill>
            <a:srgbClr val="E3520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>
            <a:off x="5803949" y="4899819"/>
            <a:ext cx="584200" cy="488950"/>
          </a:xfrm>
          <a:prstGeom prst="roundRect">
            <a:avLst>
              <a:gd name="adj" fmla="val 6494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>
            <a:off x="6795691" y="4918869"/>
            <a:ext cx="584200" cy="469900"/>
          </a:xfrm>
          <a:prstGeom prst="roundRect">
            <a:avLst>
              <a:gd name="adj" fmla="val 6757"/>
            </a:avLst>
          </a:prstGeom>
          <a:solidFill>
            <a:srgbClr val="E3520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9"/>
          <p:cNvSpPr/>
          <p:nvPr/>
        </p:nvSpPr>
        <p:spPr>
          <a:xfrm>
            <a:off x="7787431" y="4931569"/>
            <a:ext cx="584200" cy="457200"/>
          </a:xfrm>
          <a:prstGeom prst="roundRect">
            <a:avLst>
              <a:gd name="adj" fmla="val 6944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9"/>
          <p:cNvSpPr/>
          <p:nvPr/>
        </p:nvSpPr>
        <p:spPr>
          <a:xfrm>
            <a:off x="8779173" y="5071269"/>
            <a:ext cx="584200" cy="317500"/>
          </a:xfrm>
          <a:prstGeom prst="roundRect">
            <a:avLst>
              <a:gd name="adj" fmla="val 10000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9"/>
          <p:cNvSpPr/>
          <p:nvPr/>
        </p:nvSpPr>
        <p:spPr>
          <a:xfrm>
            <a:off x="9770914" y="5083969"/>
            <a:ext cx="584200" cy="304800"/>
          </a:xfrm>
          <a:prstGeom prst="roundRect">
            <a:avLst>
              <a:gd name="adj" fmla="val 10417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9"/>
          <p:cNvSpPr/>
          <p:nvPr/>
        </p:nvSpPr>
        <p:spPr>
          <a:xfrm>
            <a:off x="10762655" y="5096669"/>
            <a:ext cx="584200" cy="292100"/>
          </a:xfrm>
          <a:prstGeom prst="roundRect">
            <a:avLst>
              <a:gd name="adj" fmla="val 10870"/>
            </a:avLst>
          </a:prstGeom>
          <a:solidFill>
            <a:srgbClr val="00AE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>
            <a:off x="513708" y="5490369"/>
            <a:ext cx="1212977" cy="551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Śniadania </a:t>
            </a:r>
            <a:b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 obiadokolacje w cenie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33" name="Google Shape;433;p9"/>
          <p:cNvSpPr/>
          <p:nvPr/>
        </p:nvSpPr>
        <p:spPr>
          <a:xfrm>
            <a:off x="1686874" y="5490369"/>
            <a:ext cx="858242" cy="37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Basen kryty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34" name="Google Shape;434;p9"/>
          <p:cNvSpPr/>
          <p:nvPr/>
        </p:nvSpPr>
        <p:spPr>
          <a:xfrm>
            <a:off x="2690239" y="5490369"/>
            <a:ext cx="858292" cy="37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Śniadania w cenie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3632008" y="5490369"/>
            <a:ext cx="972542" cy="37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Pobyt dzieci GRATIS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5666879" y="5490369"/>
            <a:ext cx="858242" cy="37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gwiazdek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6663497" y="5490369"/>
            <a:ext cx="858292" cy="37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All inclusive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7636518" y="5490369"/>
            <a:ext cx="893267" cy="20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 gwiazdki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8624612" y="5490369"/>
            <a:ext cx="893321" cy="20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Jacuzzi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9662617" y="5490369"/>
            <a:ext cx="858292" cy="37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Atrakcje dla dzieci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10617694" y="5490369"/>
            <a:ext cx="893321" cy="20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SPA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4675113" y="5490369"/>
            <a:ext cx="858292" cy="72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25" tIns="16925" rIns="16925" bIns="169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Trzy posiłki</a:t>
            </a:r>
            <a:endParaRPr sz="1000" b="1" i="0" u="none" strike="noStrike" cap="none">
              <a:solidFill>
                <a:srgbClr val="1E1F2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1E1F2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 cenie</a:t>
            </a:r>
            <a:endParaRPr sz="10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1057</Words>
  <Application>Microsoft Office PowerPoint</Application>
  <PresentationFormat>Panoramiczny</PresentationFormat>
  <Paragraphs>320</Paragraphs>
  <Slides>62</Slides>
  <Notes>62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70" baseType="lpstr">
      <vt:lpstr>Montserrat ExtraLight</vt:lpstr>
      <vt:lpstr>Arial</vt:lpstr>
      <vt:lpstr>Play</vt:lpstr>
      <vt:lpstr>Montserrat Light</vt:lpstr>
      <vt:lpstr>Montserrat Black</vt:lpstr>
      <vt:lpstr>Montserrat</vt:lpstr>
      <vt:lpstr>Montserrat ExtraBold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Katarzyna Szulczewska</dc:creator>
  <cp:lastModifiedBy>Chmielinska Emilia</cp:lastModifiedBy>
  <cp:revision>1</cp:revision>
  <dcterms:created xsi:type="dcterms:W3CDTF">2025-06-16T07:35:50Z</dcterms:created>
  <dcterms:modified xsi:type="dcterms:W3CDTF">2026-06-23T11:46:44Z</dcterms:modified>
</cp:coreProperties>
</file>